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61" r:id="rId3"/>
    <p:sldId id="314" r:id="rId4"/>
    <p:sldId id="392" r:id="rId5"/>
    <p:sldId id="362" r:id="rId6"/>
    <p:sldId id="363" r:id="rId7"/>
    <p:sldId id="386" r:id="rId8"/>
    <p:sldId id="364" r:id="rId9"/>
    <p:sldId id="367" r:id="rId10"/>
    <p:sldId id="351" r:id="rId11"/>
    <p:sldId id="370" r:id="rId12"/>
    <p:sldId id="393" r:id="rId13"/>
    <p:sldId id="371" r:id="rId14"/>
    <p:sldId id="394" r:id="rId15"/>
    <p:sldId id="396" r:id="rId16"/>
    <p:sldId id="372" r:id="rId17"/>
    <p:sldId id="374" r:id="rId18"/>
    <p:sldId id="375" r:id="rId19"/>
    <p:sldId id="368" r:id="rId20"/>
    <p:sldId id="378" r:id="rId21"/>
    <p:sldId id="379" r:id="rId22"/>
    <p:sldId id="380" r:id="rId23"/>
    <p:sldId id="382" r:id="rId24"/>
    <p:sldId id="383" r:id="rId25"/>
    <p:sldId id="366" r:id="rId26"/>
    <p:sldId id="385" r:id="rId27"/>
    <p:sldId id="384" r:id="rId28"/>
    <p:sldId id="387" r:id="rId29"/>
    <p:sldId id="388" r:id="rId30"/>
    <p:sldId id="389" r:id="rId31"/>
    <p:sldId id="390" r:id="rId32"/>
    <p:sldId id="391" r:id="rId33"/>
    <p:sldId id="27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E7DE2"/>
    <a:srgbClr val="24CFDC"/>
    <a:srgbClr val="7B8580"/>
    <a:srgbClr val="C47016"/>
    <a:srgbClr val="FFFF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1" autoAdjust="0"/>
    <p:restoredTop sz="80172" autoAdjust="0"/>
  </p:normalViewPr>
  <p:slideViewPr>
    <p:cSldViewPr snapToGrid="0">
      <p:cViewPr varScale="1">
        <p:scale>
          <a:sx n="92" d="100"/>
          <a:sy n="92" d="100"/>
        </p:scale>
        <p:origin x="714" y="78"/>
      </p:cViewPr>
      <p:guideLst/>
    </p:cSldViewPr>
  </p:slideViewPr>
  <p:outlineViewPr>
    <p:cViewPr>
      <p:scale>
        <a:sx n="33" d="100"/>
        <a:sy n="33" d="100"/>
      </p:scale>
      <p:origin x="0" y="-605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貫宇 盛" userId="7f0509586905b771" providerId="LiveId" clId="{678659CE-CA7D-4A10-83C5-E10491B93883}"/>
    <pc:docChg chg="undo custSel modSld">
      <pc:chgData name="貫宇 盛" userId="7f0509586905b771" providerId="LiveId" clId="{678659CE-CA7D-4A10-83C5-E10491B93883}" dt="2020-03-25T13:54:00.278" v="60"/>
      <pc:docMkLst>
        <pc:docMk/>
      </pc:docMkLst>
      <pc:sldChg chg="modSp">
        <pc:chgData name="貫宇 盛" userId="7f0509586905b771" providerId="LiveId" clId="{678659CE-CA7D-4A10-83C5-E10491B93883}" dt="2020-03-25T13:50:55.934" v="28"/>
        <pc:sldMkLst>
          <pc:docMk/>
          <pc:sldMk cId="1104227483" sldId="273"/>
        </pc:sldMkLst>
        <pc:spChg chg="mod">
          <ac:chgData name="貫宇 盛" userId="7f0509586905b771" providerId="LiveId" clId="{678659CE-CA7D-4A10-83C5-E10491B93883}" dt="2020-03-25T13:50:55.934" v="28"/>
          <ac:spMkLst>
            <pc:docMk/>
            <pc:sldMk cId="1104227483" sldId="273"/>
            <ac:spMk id="4" creationId="{00000000-0000-0000-0000-000000000000}"/>
          </ac:spMkLst>
        </pc:spChg>
      </pc:sldChg>
      <pc:sldChg chg="modSp">
        <pc:chgData name="貫宇 盛" userId="7f0509586905b771" providerId="LiveId" clId="{678659CE-CA7D-4A10-83C5-E10491B93883}" dt="2020-03-25T13:49:23.034" v="9"/>
        <pc:sldMkLst>
          <pc:docMk/>
          <pc:sldMk cId="2582422164" sldId="366"/>
        </pc:sldMkLst>
        <pc:spChg chg="mod">
          <ac:chgData name="貫宇 盛" userId="7f0509586905b771" providerId="LiveId" clId="{678659CE-CA7D-4A10-83C5-E10491B93883}" dt="2020-03-25T13:49:23.034" v="9"/>
          <ac:spMkLst>
            <pc:docMk/>
            <pc:sldMk cId="2582422164" sldId="366"/>
            <ac:spMk id="11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00.195" v="3"/>
        <pc:sldMkLst>
          <pc:docMk/>
          <pc:sldMk cId="789008280" sldId="368"/>
        </pc:sldMkLst>
        <pc:spChg chg="mod">
          <ac:chgData name="貫宇 盛" userId="7f0509586905b771" providerId="LiveId" clId="{678659CE-CA7D-4A10-83C5-E10491B93883}" dt="2020-03-25T13:49:00.195" v="3"/>
          <ac:spMkLst>
            <pc:docMk/>
            <pc:sldMk cId="789008280" sldId="368"/>
            <ac:spMk id="25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8:56.243" v="2"/>
        <pc:sldMkLst>
          <pc:docMk/>
          <pc:sldMk cId="3792152375" sldId="374"/>
        </pc:sldMkLst>
        <pc:spChg chg="mod">
          <ac:chgData name="貫宇 盛" userId="7f0509586905b771" providerId="LiveId" clId="{678659CE-CA7D-4A10-83C5-E10491B93883}" dt="2020-03-25T13:48:56.243" v="2"/>
          <ac:spMkLst>
            <pc:docMk/>
            <pc:sldMk cId="3792152375" sldId="374"/>
            <ac:spMk id="10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09.902" v="4"/>
        <pc:sldMkLst>
          <pc:docMk/>
          <pc:sldMk cId="1858719169" sldId="378"/>
        </pc:sldMkLst>
        <pc:spChg chg="mod">
          <ac:chgData name="貫宇 盛" userId="7f0509586905b771" providerId="LiveId" clId="{678659CE-CA7D-4A10-83C5-E10491B93883}" dt="2020-03-25T13:49:09.902" v="4"/>
          <ac:spMkLst>
            <pc:docMk/>
            <pc:sldMk cId="1858719169" sldId="378"/>
            <ac:spMk id="13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12.350" v="5"/>
        <pc:sldMkLst>
          <pc:docMk/>
          <pc:sldMk cId="551755293" sldId="379"/>
        </pc:sldMkLst>
        <pc:spChg chg="mod">
          <ac:chgData name="貫宇 盛" userId="7f0509586905b771" providerId="LiveId" clId="{678659CE-CA7D-4A10-83C5-E10491B93883}" dt="2020-03-25T13:49:12.350" v="5"/>
          <ac:spMkLst>
            <pc:docMk/>
            <pc:sldMk cId="551755293" sldId="379"/>
            <ac:spMk id="28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14.458" v="6"/>
        <pc:sldMkLst>
          <pc:docMk/>
          <pc:sldMk cId="98051358" sldId="380"/>
        </pc:sldMkLst>
        <pc:spChg chg="mod">
          <ac:chgData name="貫宇 盛" userId="7f0509586905b771" providerId="LiveId" clId="{678659CE-CA7D-4A10-83C5-E10491B93883}" dt="2020-03-25T13:49:14.458" v="6"/>
          <ac:spMkLst>
            <pc:docMk/>
            <pc:sldMk cId="98051358" sldId="380"/>
            <ac:spMk id="11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17.730" v="7"/>
        <pc:sldMkLst>
          <pc:docMk/>
          <pc:sldMk cId="2073887537" sldId="382"/>
        </pc:sldMkLst>
        <pc:spChg chg="mod">
          <ac:chgData name="貫宇 盛" userId="7f0509586905b771" providerId="LiveId" clId="{678659CE-CA7D-4A10-83C5-E10491B93883}" dt="2020-03-25T13:49:17.730" v="7"/>
          <ac:spMkLst>
            <pc:docMk/>
            <pc:sldMk cId="2073887537" sldId="382"/>
            <ac:spMk id="13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20.001" v="8"/>
        <pc:sldMkLst>
          <pc:docMk/>
          <pc:sldMk cId="2127796429" sldId="383"/>
        </pc:sldMkLst>
        <pc:spChg chg="mod">
          <ac:chgData name="貫宇 盛" userId="7f0509586905b771" providerId="LiveId" clId="{678659CE-CA7D-4A10-83C5-E10491B93883}" dt="2020-03-25T13:49:20.001" v="8"/>
          <ac:spMkLst>
            <pc:docMk/>
            <pc:sldMk cId="2127796429" sldId="383"/>
            <ac:spMk id="7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27.823" v="10"/>
        <pc:sldMkLst>
          <pc:docMk/>
          <pc:sldMk cId="1619778674" sldId="384"/>
        </pc:sldMkLst>
        <pc:spChg chg="mod">
          <ac:chgData name="貫宇 盛" userId="7f0509586905b771" providerId="LiveId" clId="{678659CE-CA7D-4A10-83C5-E10491B93883}" dt="2020-03-25T13:49:27.823" v="10"/>
          <ac:spMkLst>
            <pc:docMk/>
            <pc:sldMk cId="1619778674" sldId="384"/>
            <ac:spMk id="6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35.840" v="12"/>
        <pc:sldMkLst>
          <pc:docMk/>
          <pc:sldMk cId="4062319989" sldId="387"/>
        </pc:sldMkLst>
        <pc:spChg chg="mod">
          <ac:chgData name="貫宇 盛" userId="7f0509586905b771" providerId="LiveId" clId="{678659CE-CA7D-4A10-83C5-E10491B93883}" dt="2020-03-25T13:49:32.743" v="11"/>
          <ac:spMkLst>
            <pc:docMk/>
            <pc:sldMk cId="4062319989" sldId="387"/>
            <ac:spMk id="4" creationId="{A339F51A-AD67-4DE0-BFAB-D1DE744B141D}"/>
          </ac:spMkLst>
        </pc:spChg>
        <pc:spChg chg="mod">
          <ac:chgData name="貫宇 盛" userId="7f0509586905b771" providerId="LiveId" clId="{678659CE-CA7D-4A10-83C5-E10491B93883}" dt="2020-03-25T13:49:35.840" v="12"/>
          <ac:spMkLst>
            <pc:docMk/>
            <pc:sldMk cId="4062319989" sldId="387"/>
            <ac:spMk id="9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38.943" v="13"/>
        <pc:sldMkLst>
          <pc:docMk/>
          <pc:sldMk cId="1056475904" sldId="388"/>
        </pc:sldMkLst>
        <pc:spChg chg="mod">
          <ac:chgData name="貫宇 盛" userId="7f0509586905b771" providerId="LiveId" clId="{678659CE-CA7D-4A10-83C5-E10491B93883}" dt="2020-03-25T13:49:38.943" v="13"/>
          <ac:spMkLst>
            <pc:docMk/>
            <pc:sldMk cId="1056475904" sldId="388"/>
            <ac:spMk id="9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41.794" v="14"/>
        <pc:sldMkLst>
          <pc:docMk/>
          <pc:sldMk cId="988835640" sldId="389"/>
        </pc:sldMkLst>
        <pc:spChg chg="mod">
          <ac:chgData name="貫宇 盛" userId="7f0509586905b771" providerId="LiveId" clId="{678659CE-CA7D-4A10-83C5-E10491B93883}" dt="2020-03-25T13:49:41.794" v="14"/>
          <ac:spMkLst>
            <pc:docMk/>
            <pc:sldMk cId="988835640" sldId="389"/>
            <ac:spMk id="13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44.565" v="15"/>
        <pc:sldMkLst>
          <pc:docMk/>
          <pc:sldMk cId="1426937265" sldId="390"/>
        </pc:sldMkLst>
        <pc:spChg chg="mod">
          <ac:chgData name="貫宇 盛" userId="7f0509586905b771" providerId="LiveId" clId="{678659CE-CA7D-4A10-83C5-E10491B93883}" dt="2020-03-25T13:49:44.565" v="15"/>
          <ac:spMkLst>
            <pc:docMk/>
            <pc:sldMk cId="1426937265" sldId="390"/>
            <ac:spMk id="9" creationId="{6EB307A8-0BDC-4DB1-B229-59D0A01B5E14}"/>
          </ac:spMkLst>
        </pc:spChg>
      </pc:sldChg>
      <pc:sldChg chg="modSp">
        <pc:chgData name="貫宇 盛" userId="7f0509586905b771" providerId="LiveId" clId="{678659CE-CA7D-4A10-83C5-E10491B93883}" dt="2020-03-25T13:49:47.161" v="16"/>
        <pc:sldMkLst>
          <pc:docMk/>
          <pc:sldMk cId="2457144257" sldId="391"/>
        </pc:sldMkLst>
        <pc:spChg chg="mod">
          <ac:chgData name="貫宇 盛" userId="7f0509586905b771" providerId="LiveId" clId="{678659CE-CA7D-4A10-83C5-E10491B93883}" dt="2020-03-25T13:49:47.161" v="16"/>
          <ac:spMkLst>
            <pc:docMk/>
            <pc:sldMk cId="2457144257" sldId="391"/>
            <ac:spMk id="4" creationId="{00000000-0000-0000-0000-000000000000}"/>
          </ac:spMkLst>
        </pc:spChg>
      </pc:sldChg>
      <pc:sldChg chg="addSp delSp modSp modAnim">
        <pc:chgData name="貫宇 盛" userId="7f0509586905b771" providerId="LiveId" clId="{678659CE-CA7D-4A10-83C5-E10491B93883}" dt="2020-03-25T13:54:00.278" v="60"/>
        <pc:sldMkLst>
          <pc:docMk/>
          <pc:sldMk cId="967727260" sldId="393"/>
        </pc:sldMkLst>
        <pc:spChg chg="mod ord">
          <ac:chgData name="貫宇 盛" userId="7f0509586905b771" providerId="LiveId" clId="{678659CE-CA7D-4A10-83C5-E10491B93883}" dt="2020-03-25T13:51:21.885" v="29" actId="167"/>
          <ac:spMkLst>
            <pc:docMk/>
            <pc:sldMk cId="967727260" sldId="393"/>
            <ac:spMk id="9" creationId="{174201CD-93A5-47B1-9150-80CE1F1B6407}"/>
          </ac:spMkLst>
        </pc:spChg>
        <pc:grpChg chg="add mod">
          <ac:chgData name="貫宇 盛" userId="7f0509586905b771" providerId="LiveId" clId="{678659CE-CA7D-4A10-83C5-E10491B93883}" dt="2020-03-25T13:52:35.727" v="41" actId="1076"/>
          <ac:grpSpMkLst>
            <pc:docMk/>
            <pc:sldMk cId="967727260" sldId="393"/>
            <ac:grpSpMk id="3" creationId="{4DCCDD4A-1F6A-4E7C-AB92-35A34740A0B8}"/>
          </ac:grpSpMkLst>
        </pc:grpChg>
        <pc:grpChg chg="mod ord">
          <ac:chgData name="貫宇 盛" userId="7f0509586905b771" providerId="LiveId" clId="{678659CE-CA7D-4A10-83C5-E10491B93883}" dt="2020-03-25T13:52:30.076" v="40" actId="164"/>
          <ac:grpSpMkLst>
            <pc:docMk/>
            <pc:sldMk cId="967727260" sldId="393"/>
            <ac:grpSpMk id="5" creationId="{9F89B063-D0F3-451D-BE3B-026B441D09BC}"/>
          </ac:grpSpMkLst>
        </pc:grpChg>
        <pc:grpChg chg="mod ord">
          <ac:chgData name="貫宇 盛" userId="7f0509586905b771" providerId="LiveId" clId="{678659CE-CA7D-4A10-83C5-E10491B93883}" dt="2020-03-25T13:53:26.194" v="55" actId="164"/>
          <ac:grpSpMkLst>
            <pc:docMk/>
            <pc:sldMk cId="967727260" sldId="393"/>
            <ac:grpSpMk id="6" creationId="{D782C8A1-90D5-438A-809B-43AA7398F0B1}"/>
          </ac:grpSpMkLst>
        </pc:grpChg>
        <pc:grpChg chg="add mod">
          <ac:chgData name="貫宇 盛" userId="7f0509586905b771" providerId="LiveId" clId="{678659CE-CA7D-4A10-83C5-E10491B93883}" dt="2020-03-25T13:53:30.414" v="56" actId="1076"/>
          <ac:grpSpMkLst>
            <pc:docMk/>
            <pc:sldMk cId="967727260" sldId="393"/>
            <ac:grpSpMk id="10" creationId="{C462A161-FAA8-4C18-9D7B-573D96403B0E}"/>
          </ac:grpSpMkLst>
        </pc:grpChg>
        <pc:picChg chg="add del mod">
          <ac:chgData name="貫宇 盛" userId="7f0509586905b771" providerId="LiveId" clId="{678659CE-CA7D-4A10-83C5-E10491B93883}" dt="2020-03-25T13:51:40.004" v="32" actId="478"/>
          <ac:picMkLst>
            <pc:docMk/>
            <pc:sldMk cId="967727260" sldId="393"/>
            <ac:picMk id="31" creationId="{50470E78-412F-4ECA-9842-AD45BBBC8F15}"/>
          </ac:picMkLst>
        </pc:picChg>
        <pc:picChg chg="del mod">
          <ac:chgData name="貫宇 盛" userId="7f0509586905b771" providerId="LiveId" clId="{678659CE-CA7D-4A10-83C5-E10491B93883}" dt="2020-03-25T13:52:57.217" v="49" actId="478"/>
          <ac:picMkLst>
            <pc:docMk/>
            <pc:sldMk cId="967727260" sldId="393"/>
            <ac:picMk id="43" creationId="{8FC3AD7A-C573-4AD3-A0DA-0F86C7869FEE}"/>
          </ac:picMkLst>
        </pc:picChg>
        <pc:picChg chg="mod ord">
          <ac:chgData name="貫宇 盛" userId="7f0509586905b771" providerId="LiveId" clId="{678659CE-CA7D-4A10-83C5-E10491B93883}" dt="2020-03-25T13:51:21.885" v="29" actId="167"/>
          <ac:picMkLst>
            <pc:docMk/>
            <pc:sldMk cId="967727260" sldId="393"/>
            <ac:picMk id="52" creationId="{1B7820E8-3A80-4EEC-81AE-8E6D77735EA9}"/>
          </ac:picMkLst>
        </pc:picChg>
        <pc:picChg chg="add mod modCrop">
          <ac:chgData name="貫宇 盛" userId="7f0509586905b771" providerId="LiveId" clId="{678659CE-CA7D-4A10-83C5-E10491B93883}" dt="2020-03-25T13:52:30.076" v="40" actId="164"/>
          <ac:picMkLst>
            <pc:docMk/>
            <pc:sldMk cId="967727260" sldId="393"/>
            <ac:picMk id="53" creationId="{9A32A3ED-4703-4FC2-8C12-AA30F9FFFAFC}"/>
          </ac:picMkLst>
        </pc:picChg>
        <pc:picChg chg="add mod ord">
          <ac:chgData name="貫宇 盛" userId="7f0509586905b771" providerId="LiveId" clId="{678659CE-CA7D-4A10-83C5-E10491B93883}" dt="2020-03-25T13:53:26.194" v="55" actId="164"/>
          <ac:picMkLst>
            <pc:docMk/>
            <pc:sldMk cId="967727260" sldId="393"/>
            <ac:picMk id="54" creationId="{45F0FCB5-4C33-4189-A963-A11B9014EC50}"/>
          </ac:picMkLst>
        </pc:picChg>
      </pc:sldChg>
      <pc:sldChg chg="modSp">
        <pc:chgData name="貫宇 盛" userId="7f0509586905b771" providerId="LiveId" clId="{678659CE-CA7D-4A10-83C5-E10491B93883}" dt="2020-03-25T13:48:51.155" v="1"/>
        <pc:sldMkLst>
          <pc:docMk/>
          <pc:sldMk cId="743113021" sldId="396"/>
        </pc:sldMkLst>
        <pc:spChg chg="mod">
          <ac:chgData name="貫宇 盛" userId="7f0509586905b771" providerId="LiveId" clId="{678659CE-CA7D-4A10-83C5-E10491B93883}" dt="2020-03-25T13:48:51.155" v="1"/>
          <ac:spMkLst>
            <pc:docMk/>
            <pc:sldMk cId="743113021" sldId="396"/>
            <ac:spMk id="15" creationId="{6EB307A8-0BDC-4DB1-B229-59D0A01B5E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CB33-EC3C-4D31-97EA-E3F1AFA28E5C}" type="datetimeFigureOut">
              <a:rPr lang="zh-TW" altLang="en-US" smtClean="0"/>
              <a:t>2020/03/25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F84A-23D0-468E-95CA-9BD6FC0C9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5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Vocabulary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Toolkit Sentires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885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Amazon -&gt;May 1996 to July 2014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dataset covers 24 different categories we select Electronics and Beauty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 the dataset at least 10 shopping records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review text preprocessing, we keep all the punctuation and numbers in the raw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dataset is noisy which is challenging for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”Electronics” dataset contains 45,224 users,61,687 items, 744,453 reviews and 434 extracted feature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”Beauty” dataset contains 5,122 users,11,616 items, 90,247 reviews and 518 extracted feature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filter the words with frequency lower than 10 to build the vocabulary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 dataset is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splited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 three subsets: training, validation and testing (80%/10%/10%).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8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two methods only ratings information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third method involves user generated review for rating prediction.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MF: </a:t>
            </a:r>
            <a:r>
              <a:rPr lang="zh-TW" altLang="zh-TW" dirty="0"/>
              <a:t>用戶和商品矩陣來進行評分預測。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SVD: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透過奇異值分解將潛在因子反饋到模型中。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err="1"/>
              <a:t>DeepCoNN</a:t>
            </a:r>
            <a:r>
              <a:rPr lang="en-US" altLang="zh-TW" dirty="0"/>
              <a:t>:</a:t>
            </a:r>
            <a:r>
              <a:rPr lang="zh-TW" altLang="zh-TW" dirty="0"/>
              <a:t>可利用用戶評論信息來共同對用戶和物品進行建模。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Beauty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都贏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都強，是因為有用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，但雙方對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用法不一樣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map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再捲積極池化到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rating score.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17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Precision-base(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預測中的對的多寡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BLEU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任务是将候选翻译的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n-gram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与参考翻译的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n-gram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进行比较并计算匹配数。 这些匹配与位置无关。 匹配越多，候选翻译就越好。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feature words in the human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 texts is Nr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covered feature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 in the machine generated sentences is Nc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well our model generated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sentences can capture the users personalized preferences.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the measure of evaluate 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explainability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generated explanation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sentences.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835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is a recall-related measure (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真實情況被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出來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how much the words in the human reference texts appear in the machine generated 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ROUGE-1(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-gram), ROUGE-2(bi-gram), ROUGE-L(longest common subsequence) and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ROUGE-SU4(skip gram)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好的原因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在文字生成時加入注意力機制可以讓生成的文字與原本的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更有關聯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297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多句子生成的準確度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生成越多句子表現越好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06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64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Personalize</a:t>
            </a:r>
            <a:r>
              <a:rPr lang="zh-TW" altLang="en-US" dirty="0"/>
              <a:t>是在</a:t>
            </a:r>
            <a:r>
              <a:rPr lang="en-US" altLang="zh-TW" dirty="0"/>
              <a:t>training time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12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32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L</a:t>
            </a:r>
            <a:r>
              <a:rPr lang="zh-TW" altLang="en-US" dirty="0"/>
              <a:t>可以很多層看情況</a:t>
            </a:r>
            <a:r>
              <a:rPr lang="en-US" altLang="zh-TW" dirty="0"/>
              <a:t>(</a:t>
            </a:r>
            <a:r>
              <a:rPr lang="zh-TW" altLang="en-US" dirty="0"/>
              <a:t>後面實驗就用</a:t>
            </a:r>
            <a:r>
              <a:rPr lang="en-US" altLang="zh-TW" dirty="0"/>
              <a:t>4</a:t>
            </a:r>
            <a:r>
              <a:rPr lang="zh-TW" altLang="en-US" dirty="0"/>
              <a:t>層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75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60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61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69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所有</a:t>
            </a:r>
            <a:r>
              <a:rPr lang="en-US" altLang="zh-TW" dirty="0"/>
              <a:t>feature word embedding</a:t>
            </a:r>
            <a:r>
              <a:rPr lang="zh-TW" altLang="en-US" dirty="0"/>
              <a:t>根據</a:t>
            </a:r>
            <a:r>
              <a:rPr lang="en-US" altLang="zh-TW" dirty="0"/>
              <a:t>feature word</a:t>
            </a:r>
            <a:r>
              <a:rPr lang="zh-TW" altLang="en-US" dirty="0"/>
              <a:t>以及</a:t>
            </a:r>
            <a:r>
              <a:rPr lang="en-US" altLang="zh-TW" dirty="0"/>
              <a:t>hidden state</a:t>
            </a:r>
            <a:r>
              <a:rPr lang="zh-TW" altLang="en-US" dirty="0"/>
              <a:t>計算權重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71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3B7A7-F747-4620-9D0E-53F3A14BA7B3}" type="datetime1">
              <a:rPr lang="en-US" altLang="zh-TW" smtClean="0">
                <a:solidFill>
                  <a:prstClr val="white">
                    <a:alpha val="60000"/>
                  </a:prstClr>
                </a:solidFill>
              </a:rPr>
              <a:t>3/25/2020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23B-F2B4-4B2B-8686-83F4DC854609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FD8-2997-4C4B-908F-F61AFD3A25B8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48C-1922-4AC4-A3F5-DA99B5010D35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7754-DB5C-4001-BA98-211F1417E4D0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1B34-87F4-42F7-952C-7C0F761F9415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86-1699-4A85-A387-9B38043CC355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4A90BE2A-98BD-455E-B24B-B3E060AA5AC3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9FF-C6CA-4970-AEDC-EB111F790CE3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DC1-8803-4CF9-B672-471D23C4FCCE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4BB-C8F2-4C55-B8D7-4475A9230A2B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384-002D-48B1-89AD-39042799E554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728-86F6-4AD7-B03C-228A2ECA6542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416A-3147-4540-84B3-5F55B6D3268F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A6-C626-43B4-8D4D-9E99CD5757CE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2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34-1388-4173-A332-3DC1323B155E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E5BC-A593-4E0C-81CB-6BAAD90EEABD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C7C987A-951F-4F9C-ABC1-CB0D00343357}" type="datetime1">
              <a:rPr lang="en-US" altLang="zh-TW" smtClean="0">
                <a:solidFill>
                  <a:srgbClr val="B31166"/>
                </a:solidFill>
              </a:rPr>
              <a:t>3/25/2020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0.png"/><Relationship Id="rId3" Type="http://schemas.openxmlformats.org/officeDocument/2006/relationships/image" Target="../media/image540.png"/><Relationship Id="rId21" Type="http://schemas.openxmlformats.org/officeDocument/2006/relationships/image" Target="../media/image63.png"/><Relationship Id="rId12" Type="http://schemas.openxmlformats.org/officeDocument/2006/relationships/image" Target="../media/image410.png"/><Relationship Id="rId17" Type="http://schemas.openxmlformats.org/officeDocument/2006/relationships/image" Target="../media/image59.png"/><Relationship Id="rId2" Type="http://schemas.openxmlformats.org/officeDocument/2006/relationships/image" Target="../media/image530.png"/><Relationship Id="rId16" Type="http://schemas.openxmlformats.org/officeDocument/2006/relationships/image" Target="../media/image450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440.png"/><Relationship Id="rId19" Type="http://schemas.openxmlformats.org/officeDocument/2006/relationships/image" Target="../media/image61.png"/><Relationship Id="rId4" Type="http://schemas.openxmlformats.org/officeDocument/2006/relationships/image" Target="../media/image550.png"/><Relationship Id="rId14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86224" y="4104669"/>
            <a:ext cx="5678261" cy="211065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ADVISOR: JIA-LING, KOH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SOURCE:</a:t>
            </a:r>
            <a:r>
              <a:rPr lang="en-US" altLang="zh-TW" sz="2400" dirty="0"/>
              <a:t>  </a:t>
            </a:r>
            <a:r>
              <a:rPr lang="en-US" altLang="zh-TW" sz="2400" dirty="0">
                <a:solidFill>
                  <a:schemeClr val="tx1"/>
                </a:solidFill>
              </a:rPr>
              <a:t>EARS’19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SPEAKER: </a:t>
            </a: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kuan-yu</a:t>
            </a:r>
            <a:r>
              <a:rPr lang="en-US" altLang="zh-TW" sz="2400" dirty="0">
                <a:solidFill>
                  <a:schemeClr val="tx1"/>
                </a:solidFill>
              </a:rPr>
              <a:t>, sheng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DATE: 2020/02/24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prstClr val="black"/>
                </a:solidFill>
              </a:rPr>
              <a:pPr/>
              <a:t>1</a:t>
            </a:fld>
            <a:endParaRPr lang="en-US" cap="all" dirty="0">
              <a:solidFill>
                <a:prstClr val="black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B052273-F70C-47D3-866F-416E42228B94}"/>
              </a:ext>
            </a:extLst>
          </p:cNvPr>
          <p:cNvSpPr txBox="1"/>
          <p:nvPr/>
        </p:nvSpPr>
        <p:spPr>
          <a:xfrm>
            <a:off x="1495425" y="1922324"/>
            <a:ext cx="9229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0A8CA6"/>
                </a:solidFill>
              </a:rPr>
              <a:t>Generate Natural Language Explanations for Recommendation</a:t>
            </a:r>
            <a:endParaRPr lang="zh-TW" altLang="en-US" sz="4000" cap="all" dirty="0">
              <a:solidFill>
                <a:srgbClr val="0E7DE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6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4C264-D1A5-4087-943A-79538D6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10DD614-E894-4EAC-AC49-99EB8E7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63F8955-5B89-4562-9662-0E1CFBF9F7CE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GRU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7033207-D013-4054-BD80-06D50B63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568" y="1026050"/>
            <a:ext cx="2867200" cy="242706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A5C166B-DD7B-425C-A7EA-0FC7CC1B4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814" y="4342433"/>
            <a:ext cx="2875505" cy="103167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8F47768-C82D-4189-94BC-B74E7CFF5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544" y="2314705"/>
            <a:ext cx="4085197" cy="35052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DCE25E3-F69F-4C20-8FA7-93E91899B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27" y="2314705"/>
            <a:ext cx="3998398" cy="4071429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E32443CA-2BFF-49F7-9725-9148D05C31CD}"/>
              </a:ext>
            </a:extLst>
          </p:cNvPr>
          <p:cNvSpPr txBox="1"/>
          <p:nvPr/>
        </p:nvSpPr>
        <p:spPr>
          <a:xfrm>
            <a:off x="6300292" y="754288"/>
            <a:ext cx="250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Reset gate:</a:t>
            </a:r>
            <a:endParaRPr lang="zh-TW" altLang="en-US" sz="20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C486895-3C4C-4B97-B6F1-C1F0D52AADAA}"/>
              </a:ext>
            </a:extLst>
          </p:cNvPr>
          <p:cNvSpPr txBox="1"/>
          <p:nvPr/>
        </p:nvSpPr>
        <p:spPr>
          <a:xfrm>
            <a:off x="6290474" y="2088621"/>
            <a:ext cx="250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Update gate:</a:t>
            </a:r>
            <a:endParaRPr lang="zh-TW" altLang="en-US" sz="2000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D657D96E-1EFC-4054-A163-D0BE6F5D4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124" y="5714323"/>
            <a:ext cx="4791744" cy="543001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46AFA48B-1DA5-47C0-8F56-64E50E70CE86}"/>
              </a:ext>
            </a:extLst>
          </p:cNvPr>
          <p:cNvSpPr txBox="1"/>
          <p:nvPr/>
        </p:nvSpPr>
        <p:spPr>
          <a:xfrm>
            <a:off x="6300292" y="5354554"/>
            <a:ext cx="250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Result :</a:t>
            </a:r>
            <a:endParaRPr lang="zh-TW" altLang="en-US" sz="20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C94F7D4-6FE5-452C-A544-4E0C5C83B14E}"/>
              </a:ext>
            </a:extLst>
          </p:cNvPr>
          <p:cNvSpPr/>
          <p:nvPr/>
        </p:nvSpPr>
        <p:spPr>
          <a:xfrm>
            <a:off x="1154627" y="3362325"/>
            <a:ext cx="702748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C6AE73A-0FB7-4F88-B061-707BC47ADB7B}"/>
              </a:ext>
            </a:extLst>
          </p:cNvPr>
          <p:cNvSpPr/>
          <p:nvPr/>
        </p:nvSpPr>
        <p:spPr>
          <a:xfrm>
            <a:off x="2038350" y="5876324"/>
            <a:ext cx="2362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265699A1-E9BA-4CED-9C85-6540CD2AB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813" y="3638961"/>
            <a:ext cx="2875505" cy="62983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FD96322-2ABC-48AD-B9FB-3B4684608C56}"/>
              </a:ext>
            </a:extLst>
          </p:cNvPr>
          <p:cNvSpPr/>
          <p:nvPr/>
        </p:nvSpPr>
        <p:spPr>
          <a:xfrm>
            <a:off x="1857456" y="5009282"/>
            <a:ext cx="151439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99A3AD9-1790-481C-99A5-281AB5CFFBAB}"/>
              </a:ext>
            </a:extLst>
          </p:cNvPr>
          <p:cNvSpPr/>
          <p:nvPr/>
        </p:nvSpPr>
        <p:spPr>
          <a:xfrm rot="1918551">
            <a:off x="899262" y="4157242"/>
            <a:ext cx="3778097" cy="464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97C37E6-9E5F-4952-AEA3-BCABDC8A9443}"/>
              </a:ext>
            </a:extLst>
          </p:cNvPr>
          <p:cNvCxnSpPr>
            <a:cxnSpLocks/>
          </p:cNvCxnSpPr>
          <p:nvPr/>
        </p:nvCxnSpPr>
        <p:spPr>
          <a:xfrm flipV="1">
            <a:off x="4019550" y="3780458"/>
            <a:ext cx="0" cy="122882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C28B1E0-17E3-4D72-AFC4-A060E3FFEDA3}"/>
              </a:ext>
            </a:extLst>
          </p:cNvPr>
          <p:cNvCxnSpPr>
            <a:cxnSpLocks/>
          </p:cNvCxnSpPr>
          <p:nvPr/>
        </p:nvCxnSpPr>
        <p:spPr>
          <a:xfrm>
            <a:off x="1886064" y="3552825"/>
            <a:ext cx="19334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0D5BF7BF-F083-414D-A37D-59D92E0CCB30}"/>
              </a:ext>
            </a:extLst>
          </p:cNvPr>
          <p:cNvCxnSpPr>
            <a:cxnSpLocks/>
          </p:cNvCxnSpPr>
          <p:nvPr/>
        </p:nvCxnSpPr>
        <p:spPr>
          <a:xfrm flipV="1">
            <a:off x="3076575" y="3681463"/>
            <a:ext cx="0" cy="1327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D19917C5-CEDE-464F-957D-CAE2DE33BFB1}"/>
              </a:ext>
            </a:extLst>
          </p:cNvPr>
          <p:cNvCxnSpPr>
            <a:cxnSpLocks/>
          </p:cNvCxnSpPr>
          <p:nvPr/>
        </p:nvCxnSpPr>
        <p:spPr>
          <a:xfrm>
            <a:off x="3076575" y="4342433"/>
            <a:ext cx="742950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F1D2880F-3506-403F-9183-A6D6E97C7E0B}"/>
              </a:ext>
            </a:extLst>
          </p:cNvPr>
          <p:cNvSpPr/>
          <p:nvPr/>
        </p:nvSpPr>
        <p:spPr>
          <a:xfrm>
            <a:off x="3738562" y="5036495"/>
            <a:ext cx="661987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00BA3BC-24FA-42D3-BD22-B5E035EF79BF}"/>
              </a:ext>
            </a:extLst>
          </p:cNvPr>
          <p:cNvSpPr/>
          <p:nvPr/>
        </p:nvSpPr>
        <p:spPr>
          <a:xfrm>
            <a:off x="9410700" y="5714323"/>
            <a:ext cx="2066925" cy="543001"/>
          </a:xfrm>
          <a:prstGeom prst="rect">
            <a:avLst/>
          </a:prstGeom>
          <a:noFill/>
          <a:ln>
            <a:solidFill>
              <a:srgbClr val="24CF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D83FC7D-1D0B-45F7-AC2A-9739EBB63682}"/>
              </a:ext>
            </a:extLst>
          </p:cNvPr>
          <p:cNvSpPr/>
          <p:nvPr/>
        </p:nvSpPr>
        <p:spPr>
          <a:xfrm>
            <a:off x="7543800" y="5682701"/>
            <a:ext cx="1428750" cy="574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161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4C264-D1A5-4087-943A-79538D6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10DD614-E894-4EAC-AC49-99EB8E7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FC4890-848E-40CD-8C66-D98AC9DF2930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CE85F00-50C7-43E7-8E6F-099ED52C96C0}"/>
              </a:ext>
            </a:extLst>
          </p:cNvPr>
          <p:cNvSpPr txBox="1"/>
          <p:nvPr/>
        </p:nvSpPr>
        <p:spPr>
          <a:xfrm>
            <a:off x="1288006" y="1977001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Context-level GRU (</a:t>
            </a:r>
            <a:r>
              <a:rPr lang="en-US" altLang="zh-TW" sz="2400" dirty="0" err="1"/>
              <a:t>GRUctx</a:t>
            </a:r>
            <a:r>
              <a:rPr lang="en-US" altLang="zh-TW" sz="2400" dirty="0"/>
              <a:t>):</a:t>
            </a:r>
          </a:p>
        </p:txBody>
      </p:sp>
      <p:sp>
        <p:nvSpPr>
          <p:cNvPr id="13" name="文字方塊 4">
            <a:extLst>
              <a:ext uri="{FF2B5EF4-FFF2-40B4-BE49-F238E27FC236}">
                <a16:creationId xmlns:a16="http://schemas.microsoft.com/office/drawing/2014/main" id="{DBD7CE7A-EFF9-4DC4-9458-F7C2FBFB2880}"/>
              </a:ext>
            </a:extLst>
          </p:cNvPr>
          <p:cNvSpPr txBox="1"/>
          <p:nvPr/>
        </p:nvSpPr>
        <p:spPr>
          <a:xfrm>
            <a:off x="6543922" y="486631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Representation of  </a:t>
            </a:r>
            <a:r>
              <a:rPr lang="en-US" altLang="zh-TW" dirty="0">
                <a:solidFill>
                  <a:srgbClr val="FF0000"/>
                </a:solidFill>
              </a:rPr>
              <a:t>n sentences</a:t>
            </a:r>
            <a:endParaRPr lang="zh-TW" altLang="en-US" dirty="0"/>
          </a:p>
        </p:txBody>
      </p:sp>
      <p:sp>
        <p:nvSpPr>
          <p:cNvPr id="14" name="箭號: 向右 5">
            <a:extLst>
              <a:ext uri="{FF2B5EF4-FFF2-40B4-BE49-F238E27FC236}">
                <a16:creationId xmlns:a16="http://schemas.microsoft.com/office/drawing/2014/main" id="{225D0E17-9899-4E0A-88DA-DF8DB3ACC62A}"/>
              </a:ext>
            </a:extLst>
          </p:cNvPr>
          <p:cNvSpPr/>
          <p:nvPr/>
        </p:nvSpPr>
        <p:spPr>
          <a:xfrm>
            <a:off x="4840509" y="3856961"/>
            <a:ext cx="1034901" cy="785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7A3134D-876A-4BF3-A829-DDE4A863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692" y="3809375"/>
            <a:ext cx="4246345" cy="51129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3F85A0B-453A-47CC-B7AA-F431C3F350CA}"/>
              </a:ext>
            </a:extLst>
          </p:cNvPr>
          <p:cNvSpPr/>
          <p:nvPr/>
        </p:nvSpPr>
        <p:spPr>
          <a:xfrm>
            <a:off x="4824182" y="4065022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>
                <a:solidFill>
                  <a:srgbClr val="FFFF00"/>
                </a:solidFill>
              </a:rPr>
              <a:t>GRUctx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7" name="文字方塊 11">
            <a:extLst>
              <a:ext uri="{FF2B5EF4-FFF2-40B4-BE49-F238E27FC236}">
                <a16:creationId xmlns:a16="http://schemas.microsoft.com/office/drawing/2014/main" id="{467D38EC-8A64-43B4-A2CE-8C4B5A91878E}"/>
              </a:ext>
            </a:extLst>
          </p:cNvPr>
          <p:cNvSpPr txBox="1"/>
          <p:nvPr/>
        </p:nvSpPr>
        <p:spPr>
          <a:xfrm>
            <a:off x="6056470" y="4477434"/>
            <a:ext cx="529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C</a:t>
            </a:r>
            <a:r>
              <a:rPr lang="en-US" altLang="zh-TW" dirty="0">
                <a:latin typeface="Brush Script MT" panose="03060802040406070304" pitchFamily="66" charset="0"/>
              </a:rPr>
              <a:t>i</a:t>
            </a:r>
            <a:r>
              <a:rPr lang="en-US" altLang="zh-TW" dirty="0"/>
              <a:t> : denotes a specific context representation. </a:t>
            </a:r>
            <a:endParaRPr lang="zh-TW" altLang="en-US" dirty="0"/>
          </a:p>
        </p:txBody>
      </p:sp>
      <p:sp>
        <p:nvSpPr>
          <p:cNvPr id="18" name="文字方塊 1"/>
          <p:cNvSpPr txBox="1"/>
          <p:nvPr/>
        </p:nvSpPr>
        <p:spPr>
          <a:xfrm>
            <a:off x="1154627" y="3856961"/>
            <a:ext cx="420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U : user latent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V : item latent factor</a:t>
            </a:r>
          </a:p>
        </p:txBody>
      </p:sp>
      <p:sp>
        <p:nvSpPr>
          <p:cNvPr id="19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750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圖片 51">
            <a:extLst>
              <a:ext uri="{FF2B5EF4-FFF2-40B4-BE49-F238E27FC236}">
                <a16:creationId xmlns:a16="http://schemas.microsoft.com/office/drawing/2014/main" id="{1B7820E8-3A80-4EEC-81AE-8E6D77735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611"/>
          <a:stretch/>
        </p:blipFill>
        <p:spPr>
          <a:xfrm>
            <a:off x="1829568" y="2165427"/>
            <a:ext cx="8023079" cy="468537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74201CD-93A5-47B1-9150-80CE1F1B6407}"/>
              </a:ext>
            </a:extLst>
          </p:cNvPr>
          <p:cNvSpPr/>
          <p:nvPr/>
        </p:nvSpPr>
        <p:spPr>
          <a:xfrm>
            <a:off x="2036618" y="2337955"/>
            <a:ext cx="7576238" cy="1007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4C264-D1A5-4087-943A-79538D6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10DD614-E894-4EAC-AC49-99EB8E7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FC4890-848E-40CD-8C66-D98AC9DF2930}"/>
              </a:ext>
            </a:extLst>
          </p:cNvPr>
          <p:cNvSpPr txBox="1"/>
          <p:nvPr/>
        </p:nvSpPr>
        <p:spPr>
          <a:xfrm>
            <a:off x="3945279" y="1175299"/>
            <a:ext cx="566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12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C17EF7F-95D1-4D1E-90C2-CE8030906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72" y="2772819"/>
            <a:ext cx="3338795" cy="290988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7E53860-FF21-4A6E-AACB-FEA27D254349}"/>
              </a:ext>
            </a:extLst>
          </p:cNvPr>
          <p:cNvSpPr/>
          <p:nvPr/>
        </p:nvSpPr>
        <p:spPr>
          <a:xfrm>
            <a:off x="2715216" y="5072564"/>
            <a:ext cx="975098" cy="51335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0A1D1DC-3C92-4D59-89DA-43FDAE23BCBC}"/>
              </a:ext>
            </a:extLst>
          </p:cNvPr>
          <p:cNvSpPr/>
          <p:nvPr/>
        </p:nvSpPr>
        <p:spPr>
          <a:xfrm>
            <a:off x="2715216" y="2850142"/>
            <a:ext cx="975098" cy="513357"/>
          </a:xfrm>
          <a:prstGeom prst="rect">
            <a:avLst/>
          </a:prstGeom>
          <a:solidFill>
            <a:srgbClr val="FFC000"/>
          </a:solidFill>
          <a:ln>
            <a:solidFill>
              <a:srgbClr val="C47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2351904-9B60-4979-83E4-8622AAAF8AF0}"/>
              </a:ext>
            </a:extLst>
          </p:cNvPr>
          <p:cNvSpPr/>
          <p:nvPr/>
        </p:nvSpPr>
        <p:spPr>
          <a:xfrm>
            <a:off x="4125552" y="3722949"/>
            <a:ext cx="568807" cy="1014353"/>
          </a:xfrm>
          <a:prstGeom prst="rect">
            <a:avLst/>
          </a:prstGeom>
          <a:solidFill>
            <a:srgbClr val="92D050"/>
          </a:solidFill>
          <a:ln>
            <a:solidFill>
              <a:srgbClr val="7B8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F665118-E5E1-438C-9758-A8F669D94915}"/>
                  </a:ext>
                </a:extLst>
              </p:cNvPr>
              <p:cNvSpPr/>
              <p:nvPr/>
            </p:nvSpPr>
            <p:spPr>
              <a:xfrm>
                <a:off x="4156017" y="3999292"/>
                <a:ext cx="5781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F665118-E5E1-438C-9758-A8F669D94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17" y="3999292"/>
                <a:ext cx="578181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0C977724-DDFC-48A8-898E-6823D50DE324}"/>
                  </a:ext>
                </a:extLst>
              </p:cNvPr>
              <p:cNvSpPr/>
              <p:nvPr/>
            </p:nvSpPr>
            <p:spPr>
              <a:xfrm>
                <a:off x="2638877" y="2833302"/>
                <a:ext cx="1127776" cy="51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GRU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𝑐𝑡𝑥</m:t>
                          </m:r>
                        </m:sub>
                        <m:sup/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0C977724-DDFC-48A8-898E-6823D50DE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77" y="2833302"/>
                <a:ext cx="1127776" cy="5118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6B39199-83A2-4EA2-ACA9-911CE53323CB}"/>
                  </a:ext>
                </a:extLst>
              </p:cNvPr>
              <p:cNvSpPr/>
              <p:nvPr/>
            </p:nvSpPr>
            <p:spPr>
              <a:xfrm>
                <a:off x="2509066" y="5098409"/>
                <a:ext cx="14294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𝑆𝑂𝐶</m:t>
                      </m:r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6B39199-83A2-4EA2-ACA9-911CE5332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66" y="5098409"/>
                <a:ext cx="142942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08B43C4B-3012-46A5-A4FC-37334EF422EC}"/>
              </a:ext>
            </a:extLst>
          </p:cNvPr>
          <p:cNvSpPr/>
          <p:nvPr/>
        </p:nvSpPr>
        <p:spPr>
          <a:xfrm>
            <a:off x="1596744" y="3741423"/>
            <a:ext cx="554941" cy="995879"/>
          </a:xfrm>
          <a:prstGeom prst="rect">
            <a:avLst/>
          </a:prstGeom>
          <a:solidFill>
            <a:srgbClr val="92D050"/>
          </a:solidFill>
          <a:ln>
            <a:solidFill>
              <a:srgbClr val="7B8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B24F218-B848-4834-A4DE-46C55E3A33FC}"/>
                  </a:ext>
                </a:extLst>
              </p:cNvPr>
              <p:cNvSpPr/>
              <p:nvPr/>
            </p:nvSpPr>
            <p:spPr>
              <a:xfrm>
                <a:off x="1615833" y="3936878"/>
                <a:ext cx="5167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TW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B24F218-B848-4834-A4DE-46C55E3A3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3" y="3936878"/>
                <a:ext cx="516762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B145204-A701-44F2-BBB5-531E17996295}"/>
              </a:ext>
            </a:extLst>
          </p:cNvPr>
          <p:cNvSpPr txBox="1"/>
          <p:nvPr/>
        </p:nvSpPr>
        <p:spPr>
          <a:xfrm>
            <a:off x="9937173" y="4154852"/>
            <a:ext cx="190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6E67EF9-E77E-4F47-9818-9230964C97A2}"/>
              </a:ext>
            </a:extLst>
          </p:cNvPr>
          <p:cNvSpPr txBox="1"/>
          <p:nvPr/>
        </p:nvSpPr>
        <p:spPr>
          <a:xfrm>
            <a:off x="9487257" y="1237262"/>
            <a:ext cx="122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GRUctx</a:t>
            </a:r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DCCDD4A-1F6A-4E7C-AB92-35A34740A0B8}"/>
              </a:ext>
            </a:extLst>
          </p:cNvPr>
          <p:cNvGrpSpPr/>
          <p:nvPr/>
        </p:nvGrpSpPr>
        <p:grpSpPr>
          <a:xfrm>
            <a:off x="4101097" y="2784421"/>
            <a:ext cx="3139147" cy="2909882"/>
            <a:chOff x="4114045" y="2772819"/>
            <a:chExt cx="3139147" cy="2909882"/>
          </a:xfrm>
        </p:grpSpPr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9A32A3ED-4703-4FC2-8C12-AA30F9FFF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81"/>
            <a:stretch/>
          </p:blipFill>
          <p:spPr>
            <a:xfrm>
              <a:off x="4114045" y="2772819"/>
              <a:ext cx="3132423" cy="2909882"/>
            </a:xfrm>
            <a:prstGeom prst="rect">
              <a:avLst/>
            </a:prstGeom>
          </p:spPr>
        </p:pic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9F89B063-D0F3-451D-BE3B-026B441D09BC}"/>
                </a:ext>
              </a:extLst>
            </p:cNvPr>
            <p:cNvGrpSpPr/>
            <p:nvPr/>
          </p:nvGrpSpPr>
          <p:grpSpPr>
            <a:xfrm>
              <a:off x="4120311" y="2847099"/>
              <a:ext cx="3132881" cy="2718353"/>
              <a:chOff x="3581766" y="3189747"/>
              <a:chExt cx="3132881" cy="2718353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CBC993F1-17FF-4FDA-8571-0BE11B4FAD61}"/>
                  </a:ext>
                </a:extLst>
              </p:cNvPr>
              <p:cNvSpPr/>
              <p:nvPr/>
            </p:nvSpPr>
            <p:spPr>
              <a:xfrm>
                <a:off x="4693306" y="5394743"/>
                <a:ext cx="975098" cy="51335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AADE2D2-8227-4A69-BBF2-80FD6641318A}"/>
                  </a:ext>
                </a:extLst>
              </p:cNvPr>
              <p:cNvSpPr/>
              <p:nvPr/>
            </p:nvSpPr>
            <p:spPr>
              <a:xfrm>
                <a:off x="4693306" y="3196728"/>
                <a:ext cx="975098" cy="51335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C470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2635E2B-5CD5-4FA2-AC37-7792C03AFD01}"/>
                  </a:ext>
                </a:extLst>
              </p:cNvPr>
              <p:cNvSpPr/>
              <p:nvPr/>
            </p:nvSpPr>
            <p:spPr>
              <a:xfrm>
                <a:off x="6106001" y="4045128"/>
                <a:ext cx="568807" cy="10143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7B85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704CD2C9-9494-4AF2-98CA-A5038E3C8D56}"/>
                      </a:ext>
                    </a:extLst>
                  </p:cNvPr>
                  <p:cNvSpPr/>
                  <p:nvPr/>
                </p:nvSpPr>
                <p:spPr>
                  <a:xfrm>
                    <a:off x="6136466" y="4321471"/>
                    <a:ext cx="578181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704CD2C9-9494-4AF2-98CA-A5038E3C8D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6466" y="4321471"/>
                    <a:ext cx="57818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A01DC6F8-E4D3-47E2-9034-D45D098AE09E}"/>
                      </a:ext>
                    </a:extLst>
                  </p:cNvPr>
                  <p:cNvSpPr/>
                  <p:nvPr/>
                </p:nvSpPr>
                <p:spPr>
                  <a:xfrm>
                    <a:off x="4616967" y="3189747"/>
                    <a:ext cx="1127776" cy="51180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GRU</m:t>
                              </m:r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𝑐𝑡𝑥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A01DC6F8-E4D3-47E2-9034-D45D098AE0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6967" y="3189747"/>
                    <a:ext cx="1127776" cy="51180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9397DD5-126E-422D-8753-AD52B0CD17DE}"/>
                  </a:ext>
                </a:extLst>
              </p:cNvPr>
              <p:cNvSpPr/>
              <p:nvPr/>
            </p:nvSpPr>
            <p:spPr>
              <a:xfrm>
                <a:off x="3581766" y="4061928"/>
                <a:ext cx="554941" cy="99587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7B85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6FE6AA46-108F-42D8-AC0C-FE48A6F532D6}"/>
                      </a:ext>
                    </a:extLst>
                  </p:cNvPr>
                  <p:cNvSpPr/>
                  <p:nvPr/>
                </p:nvSpPr>
                <p:spPr>
                  <a:xfrm>
                    <a:off x="3592877" y="4313860"/>
                    <a:ext cx="516762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6FE6AA46-108F-42D8-AC0C-FE48A6F532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2877" y="4313860"/>
                    <a:ext cx="516762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矩形 39">
                    <a:extLst>
                      <a:ext uri="{FF2B5EF4-FFF2-40B4-BE49-F238E27FC236}">
                        <a16:creationId xmlns:a16="http://schemas.microsoft.com/office/drawing/2014/main" id="{1E325F37-560A-4FD3-B154-7C108C67A9C8}"/>
                      </a:ext>
                    </a:extLst>
                  </p:cNvPr>
                  <p:cNvSpPr/>
                  <p:nvPr/>
                </p:nvSpPr>
                <p:spPr>
                  <a:xfrm>
                    <a:off x="4644744" y="5423416"/>
                    <a:ext cx="800668" cy="48468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en-US" altLang="zh-TW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40" name="矩形 39">
                    <a:extLst>
                      <a:ext uri="{FF2B5EF4-FFF2-40B4-BE49-F238E27FC236}">
                        <a16:creationId xmlns:a16="http://schemas.microsoft.com/office/drawing/2014/main" id="{1E325F37-560A-4FD3-B154-7C108C67A9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4744" y="5423416"/>
                    <a:ext cx="800668" cy="4846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462A161-FAA8-4C18-9D7B-573D96403B0E}"/>
              </a:ext>
            </a:extLst>
          </p:cNvPr>
          <p:cNvGrpSpPr/>
          <p:nvPr/>
        </p:nvGrpSpPr>
        <p:grpSpPr>
          <a:xfrm>
            <a:off x="6620461" y="2712769"/>
            <a:ext cx="3155001" cy="2909882"/>
            <a:chOff x="6640564" y="2710856"/>
            <a:chExt cx="3155001" cy="2909882"/>
          </a:xfrm>
        </p:grpSpPr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45F0FCB5-4C33-4189-A963-A11B9014E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81"/>
            <a:stretch/>
          </p:blipFill>
          <p:spPr>
            <a:xfrm>
              <a:off x="6663142" y="2710856"/>
              <a:ext cx="3132423" cy="2909882"/>
            </a:xfrm>
            <a:prstGeom prst="rect">
              <a:avLst/>
            </a:prstGeom>
          </p:spPr>
        </p:pic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D782C8A1-90D5-438A-809B-43AA7398F0B1}"/>
                </a:ext>
              </a:extLst>
            </p:cNvPr>
            <p:cNvGrpSpPr/>
            <p:nvPr/>
          </p:nvGrpSpPr>
          <p:grpSpPr>
            <a:xfrm>
              <a:off x="6640564" y="2846620"/>
              <a:ext cx="3139813" cy="2718353"/>
              <a:chOff x="9012808" y="1751792"/>
              <a:chExt cx="3139813" cy="2718353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3EE644D-DA31-4823-AC17-29265DA3B49B}"/>
                  </a:ext>
                </a:extLst>
              </p:cNvPr>
              <p:cNvSpPr/>
              <p:nvPr/>
            </p:nvSpPr>
            <p:spPr>
              <a:xfrm>
                <a:off x="9012808" y="2607173"/>
                <a:ext cx="568807" cy="10143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7B85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8CD0938C-6FA4-41BE-A956-F2D1DB54DC3E}"/>
                      </a:ext>
                    </a:extLst>
                  </p:cNvPr>
                  <p:cNvSpPr/>
                  <p:nvPr/>
                </p:nvSpPr>
                <p:spPr>
                  <a:xfrm>
                    <a:off x="9043273" y="2883516"/>
                    <a:ext cx="578181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8CD0938C-6FA4-41BE-A956-F2D1DB54DC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3273" y="2883516"/>
                    <a:ext cx="578181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8114C66E-D757-4035-9E22-D3E92EDBC1E8}"/>
                  </a:ext>
                </a:extLst>
              </p:cNvPr>
              <p:cNvSpPr/>
              <p:nvPr/>
            </p:nvSpPr>
            <p:spPr>
              <a:xfrm>
                <a:off x="10131280" y="3956788"/>
                <a:ext cx="975098" cy="51335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1C41E42-1571-4B98-A0DB-8B9C10B73C7C}"/>
                  </a:ext>
                </a:extLst>
              </p:cNvPr>
              <p:cNvSpPr/>
              <p:nvPr/>
            </p:nvSpPr>
            <p:spPr>
              <a:xfrm>
                <a:off x="10131280" y="1758773"/>
                <a:ext cx="975098" cy="51335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C470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DEA61886-078E-4D01-92BA-1C821BD65AC4}"/>
                  </a:ext>
                </a:extLst>
              </p:cNvPr>
              <p:cNvSpPr/>
              <p:nvPr/>
            </p:nvSpPr>
            <p:spPr>
              <a:xfrm>
                <a:off x="11543975" y="2607173"/>
                <a:ext cx="568807" cy="10143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7B85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矩形 46">
                    <a:extLst>
                      <a:ext uri="{FF2B5EF4-FFF2-40B4-BE49-F238E27FC236}">
                        <a16:creationId xmlns:a16="http://schemas.microsoft.com/office/drawing/2014/main" id="{15ABE598-E800-4D62-940B-FF7F286E17D6}"/>
                      </a:ext>
                    </a:extLst>
                  </p:cNvPr>
                  <p:cNvSpPr/>
                  <p:nvPr/>
                </p:nvSpPr>
                <p:spPr>
                  <a:xfrm>
                    <a:off x="11574440" y="2883516"/>
                    <a:ext cx="578181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47" name="矩形 46">
                    <a:extLst>
                      <a:ext uri="{FF2B5EF4-FFF2-40B4-BE49-F238E27FC236}">
                        <a16:creationId xmlns:a16="http://schemas.microsoft.com/office/drawing/2014/main" id="{15ABE598-E800-4D62-940B-FF7F286E17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74440" y="2883516"/>
                    <a:ext cx="578181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F2D32630-5404-4686-8D54-F45FA7243641}"/>
                      </a:ext>
                    </a:extLst>
                  </p:cNvPr>
                  <p:cNvSpPr/>
                  <p:nvPr/>
                </p:nvSpPr>
                <p:spPr>
                  <a:xfrm>
                    <a:off x="10054941" y="1751792"/>
                    <a:ext cx="1127776" cy="51180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400" i="1" dirty="0">
                                  <a:latin typeface="Cambria Math" panose="02040503050406030204" pitchFamily="18" charset="0"/>
                                </a:rPr>
                                <m:t>GRU</m:t>
                              </m:r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</a:rPr>
                                <m:t>𝑐𝑡𝑥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F2D32630-5404-4686-8D54-F45FA724364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4941" y="1751792"/>
                    <a:ext cx="1127776" cy="51180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84EE7256-EF26-4839-A125-FC584B2954CE}"/>
                  </a:ext>
                </a:extLst>
              </p:cNvPr>
              <p:cNvSpPr/>
              <p:nvPr/>
            </p:nvSpPr>
            <p:spPr>
              <a:xfrm>
                <a:off x="9012808" y="2625647"/>
                <a:ext cx="554941" cy="99587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7B85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矩形 49">
                    <a:extLst>
                      <a:ext uri="{FF2B5EF4-FFF2-40B4-BE49-F238E27FC236}">
                        <a16:creationId xmlns:a16="http://schemas.microsoft.com/office/drawing/2014/main" id="{34A7C924-C654-4061-A2EE-FDEA8224C052}"/>
                      </a:ext>
                    </a:extLst>
                  </p:cNvPr>
                  <p:cNvSpPr/>
                  <p:nvPr/>
                </p:nvSpPr>
                <p:spPr>
                  <a:xfrm>
                    <a:off x="9031897" y="2821102"/>
                    <a:ext cx="516762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50" name="矩形 49">
                    <a:extLst>
                      <a:ext uri="{FF2B5EF4-FFF2-40B4-BE49-F238E27FC236}">
                        <a16:creationId xmlns:a16="http://schemas.microsoft.com/office/drawing/2014/main" id="{34A7C924-C654-4061-A2EE-FDEA8224C0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897" y="2821102"/>
                    <a:ext cx="516762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176" b="-4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矩形 50">
                    <a:extLst>
                      <a:ext uri="{FF2B5EF4-FFF2-40B4-BE49-F238E27FC236}">
                        <a16:creationId xmlns:a16="http://schemas.microsoft.com/office/drawing/2014/main" id="{0DC870A6-46AF-408F-87D9-974849B788B9}"/>
                      </a:ext>
                    </a:extLst>
                  </p:cNvPr>
                  <p:cNvSpPr/>
                  <p:nvPr/>
                </p:nvSpPr>
                <p:spPr>
                  <a:xfrm>
                    <a:off x="10082718" y="3985461"/>
                    <a:ext cx="807785" cy="48468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2,   </m:t>
                              </m:r>
                              <m:r>
                                <a:rPr lang="en-US" altLang="zh-TW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TW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51" name="矩形 50">
                    <a:extLst>
                      <a:ext uri="{FF2B5EF4-FFF2-40B4-BE49-F238E27FC236}">
                        <a16:creationId xmlns:a16="http://schemas.microsoft.com/office/drawing/2014/main" id="{0DC870A6-46AF-408F-87D9-974849B788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2718" y="3985461"/>
                    <a:ext cx="807785" cy="48468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677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4C264-D1A5-4087-943A-79538D6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10DD614-E894-4EAC-AC49-99EB8E7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FC4890-848E-40CD-8C66-D98AC9DF2930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CE85F00-50C7-43E7-8E6F-099ED52C96C0}"/>
              </a:ext>
            </a:extLst>
          </p:cNvPr>
          <p:cNvSpPr txBox="1"/>
          <p:nvPr/>
        </p:nvSpPr>
        <p:spPr>
          <a:xfrm>
            <a:off x="817569" y="2040091"/>
            <a:ext cx="913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Context-level GRU (</a:t>
            </a:r>
            <a:r>
              <a:rPr lang="en-US" altLang="zh-TW" sz="2400" dirty="0" err="1"/>
              <a:t>GRUctx</a:t>
            </a:r>
            <a:r>
              <a:rPr lang="en-US" altLang="zh-TW" sz="2400" dirty="0"/>
              <a:t>):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0DAEF43-D4F9-428C-AA9C-0E73DF430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2" y="3307221"/>
            <a:ext cx="4416539" cy="49224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4848641-9359-4EF3-A667-932209894C4A}"/>
              </a:ext>
            </a:extLst>
          </p:cNvPr>
          <p:cNvSpPr txBox="1"/>
          <p:nvPr/>
        </p:nvSpPr>
        <p:spPr>
          <a:xfrm>
            <a:off x="654366" y="4009528"/>
            <a:ext cx="5716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mbria Math" panose="02040503050406030204" pitchFamily="18" charset="0"/>
              </a:rPr>
              <a:t>u </a:t>
            </a:r>
            <a:r>
              <a:rPr lang="en-US" altLang="zh-TW" sz="2000" dirty="0"/>
              <a:t>: User latent factor.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mbria Math" panose="02040503050406030204" pitchFamily="18" charset="0"/>
              </a:rPr>
              <a:t>v </a:t>
            </a:r>
            <a:r>
              <a:rPr lang="en-US" altLang="zh-TW" sz="2000" dirty="0"/>
              <a:t>: Item latent factor.</a:t>
            </a:r>
            <a:endParaRPr lang="en-US" altLang="zh-TW" sz="2800" i="1" dirty="0">
              <a:latin typeface="Cambria Math" panose="020405030504060302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CBE3FF9-375A-4F6A-A460-67707021D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02" y="2710764"/>
            <a:ext cx="4416539" cy="510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4ABA04C-97CF-4160-B0E1-B5E61E8A2190}"/>
                  </a:ext>
                </a:extLst>
              </p:cNvPr>
              <p:cNvSpPr txBox="1"/>
              <p:nvPr/>
            </p:nvSpPr>
            <p:spPr>
              <a:xfrm>
                <a:off x="647700" y="5060617"/>
                <a:ext cx="5716073" cy="139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: Last hidden state of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GRUwrd</a:t>
                </a:r>
                <a:r>
                  <a:rPr lang="en-US" altLang="zh-TW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</m:oMath>
                </a14:m>
                <a:r>
                  <a:rPr lang="en-US" altLang="zh-TW" dirty="0"/>
                  <a:t>: Previous context representation.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4ABA04C-97CF-4160-B0E1-B5E61E8A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5060617"/>
                <a:ext cx="5716073" cy="1399486"/>
              </a:xfrm>
              <a:prstGeom prst="rect">
                <a:avLst/>
              </a:prstGeom>
              <a:blipFill>
                <a:blip r:embed="rId5"/>
                <a:stretch>
                  <a:fillRect l="-1386" t="-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13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C542FE56-12AB-44D6-BA63-6036C6120E31}"/>
              </a:ext>
            </a:extLst>
          </p:cNvPr>
          <p:cNvGrpSpPr/>
          <p:nvPr/>
        </p:nvGrpSpPr>
        <p:grpSpPr>
          <a:xfrm>
            <a:off x="5849878" y="2991335"/>
            <a:ext cx="5813760" cy="2378377"/>
            <a:chOff x="5945128" y="3120723"/>
            <a:chExt cx="5813760" cy="2378377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1D68FA01-75E6-42D3-B318-CB5A7D45D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21" t="9346" r="31263" b="25896"/>
            <a:stretch/>
          </p:blipFill>
          <p:spPr>
            <a:xfrm>
              <a:off x="5945128" y="3120723"/>
              <a:ext cx="5813760" cy="2356152"/>
            </a:xfrm>
            <a:prstGeom prst="rect">
              <a:avLst/>
            </a:prstGeom>
          </p:spPr>
        </p:pic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9D34818D-7E5D-401D-B1E0-418E721D1766}"/>
                </a:ext>
              </a:extLst>
            </p:cNvPr>
            <p:cNvCxnSpPr>
              <a:cxnSpLocks/>
            </p:cNvCxnSpPr>
            <p:nvPr/>
          </p:nvCxnSpPr>
          <p:spPr>
            <a:xfrm>
              <a:off x="8947150" y="4870450"/>
              <a:ext cx="0" cy="6064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3B6F31ED-2C08-420A-AAF6-4284CC1D4854}"/>
                </a:ext>
              </a:extLst>
            </p:cNvPr>
            <p:cNvCxnSpPr>
              <a:cxnSpLocks/>
            </p:cNvCxnSpPr>
            <p:nvPr/>
          </p:nvCxnSpPr>
          <p:spPr>
            <a:xfrm>
              <a:off x="9852025" y="4874879"/>
              <a:ext cx="0" cy="6064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D70F6AAF-0835-4CAB-B1C5-9B57855CB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47150" y="4873625"/>
              <a:ext cx="9048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B931F1D2-C232-4791-A973-FD73E16EE8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47150" y="4892675"/>
              <a:ext cx="9048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1C9A2FAC-4BAF-4997-945B-1B21004FA4C4}"/>
                </a:ext>
              </a:extLst>
            </p:cNvPr>
            <p:cNvCxnSpPr>
              <a:cxnSpLocks/>
            </p:cNvCxnSpPr>
            <p:nvPr/>
          </p:nvCxnSpPr>
          <p:spPr>
            <a:xfrm>
              <a:off x="9852025" y="4892675"/>
              <a:ext cx="0" cy="6064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7208FFA-B3C8-4EB8-8911-214FD4D9C412}"/>
                </a:ext>
              </a:extLst>
            </p:cNvPr>
            <p:cNvSpPr/>
            <p:nvPr/>
          </p:nvSpPr>
          <p:spPr>
            <a:xfrm>
              <a:off x="7895088" y="3682732"/>
              <a:ext cx="2828903" cy="1234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DB0DEF2-BE6E-4D6D-AE3B-F2D4829A3F4A}"/>
                </a:ext>
              </a:extLst>
            </p:cNvPr>
            <p:cNvSpPr/>
            <p:nvPr/>
          </p:nvSpPr>
          <p:spPr>
            <a:xfrm>
              <a:off x="8712200" y="3603480"/>
              <a:ext cx="1374773" cy="730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8062BA9-7800-4BCF-BB3B-90E00653C4F6}"/>
                </a:ext>
              </a:extLst>
            </p:cNvPr>
            <p:cNvSpPr/>
            <p:nvPr/>
          </p:nvSpPr>
          <p:spPr>
            <a:xfrm>
              <a:off x="7852515" y="3682732"/>
              <a:ext cx="1374773" cy="275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CC3BB4A-6287-4703-BE2F-ADD722C5D574}"/>
                </a:ext>
              </a:extLst>
            </p:cNvPr>
            <p:cNvSpPr/>
            <p:nvPr/>
          </p:nvSpPr>
          <p:spPr>
            <a:xfrm>
              <a:off x="10765693" y="3652417"/>
              <a:ext cx="333375" cy="275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93AD027-F713-4176-ADA5-769D1C8786C2}"/>
                </a:ext>
              </a:extLst>
            </p:cNvPr>
            <p:cNvSpPr/>
            <p:nvPr/>
          </p:nvSpPr>
          <p:spPr>
            <a:xfrm>
              <a:off x="10765694" y="4484422"/>
              <a:ext cx="242032" cy="506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BDF40D0-65A4-4CA1-AF11-04592A0500D2}"/>
                </a:ext>
              </a:extLst>
            </p:cNvPr>
            <p:cNvSpPr/>
            <p:nvPr/>
          </p:nvSpPr>
          <p:spPr>
            <a:xfrm>
              <a:off x="11147424" y="4830274"/>
              <a:ext cx="609935" cy="239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72B76BA-C6A8-41E3-9FF1-DC34E4DB14B0}"/>
                </a:ext>
              </a:extLst>
            </p:cNvPr>
            <p:cNvSpPr/>
            <p:nvPr/>
          </p:nvSpPr>
          <p:spPr>
            <a:xfrm>
              <a:off x="10821987" y="4854013"/>
              <a:ext cx="242033" cy="239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4254D256-96C5-4CEF-B142-AB12D68C1239}"/>
              </a:ext>
            </a:extLst>
          </p:cNvPr>
          <p:cNvGrpSpPr/>
          <p:nvPr/>
        </p:nvGrpSpPr>
        <p:grpSpPr>
          <a:xfrm>
            <a:off x="6654656" y="3472162"/>
            <a:ext cx="570504" cy="358712"/>
            <a:chOff x="6654656" y="3472162"/>
            <a:chExt cx="570504" cy="358712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A635E2B-A096-4DAA-8D48-69E23F649793}"/>
                </a:ext>
              </a:extLst>
            </p:cNvPr>
            <p:cNvSpPr/>
            <p:nvPr/>
          </p:nvSpPr>
          <p:spPr>
            <a:xfrm>
              <a:off x="6654656" y="3531388"/>
              <a:ext cx="114109" cy="299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箭號: 向下 38">
              <a:extLst>
                <a:ext uri="{FF2B5EF4-FFF2-40B4-BE49-F238E27FC236}">
                  <a16:creationId xmlns:a16="http://schemas.microsoft.com/office/drawing/2014/main" id="{7C44D865-6B06-439B-8D8D-73A2423F89F5}"/>
                </a:ext>
              </a:extLst>
            </p:cNvPr>
            <p:cNvSpPr/>
            <p:nvPr/>
          </p:nvSpPr>
          <p:spPr>
            <a:xfrm rot="16200000">
              <a:off x="6886111" y="3355027"/>
              <a:ext cx="221913" cy="4561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箭號: 向下 39">
            <a:extLst>
              <a:ext uri="{FF2B5EF4-FFF2-40B4-BE49-F238E27FC236}">
                <a16:creationId xmlns:a16="http://schemas.microsoft.com/office/drawing/2014/main" id="{BDFC2E2C-5A17-41EF-B6DA-DB5421215D28}"/>
              </a:ext>
            </a:extLst>
          </p:cNvPr>
          <p:cNvSpPr/>
          <p:nvPr/>
        </p:nvSpPr>
        <p:spPr>
          <a:xfrm rot="16200000">
            <a:off x="9169156" y="2308947"/>
            <a:ext cx="221913" cy="2572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下 42">
            <a:extLst>
              <a:ext uri="{FF2B5EF4-FFF2-40B4-BE49-F238E27FC236}">
                <a16:creationId xmlns:a16="http://schemas.microsoft.com/office/drawing/2014/main" id="{57191F6D-577A-4928-A1F7-60CFC8E63FBF}"/>
              </a:ext>
            </a:extLst>
          </p:cNvPr>
          <p:cNvSpPr/>
          <p:nvPr/>
        </p:nvSpPr>
        <p:spPr>
          <a:xfrm rot="10800000">
            <a:off x="6593751" y="4276224"/>
            <a:ext cx="242825" cy="221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293F4A9D-5445-482D-B786-823C18CBE406}"/>
              </a:ext>
            </a:extLst>
          </p:cNvPr>
          <p:cNvSpPr/>
          <p:nvPr/>
        </p:nvSpPr>
        <p:spPr>
          <a:xfrm>
            <a:off x="9756775" y="4700886"/>
            <a:ext cx="773963" cy="7855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4FFF0F82-769E-489B-96F0-2CE31FF6706E}"/>
              </a:ext>
            </a:extLst>
          </p:cNvPr>
          <p:cNvGrpSpPr/>
          <p:nvPr/>
        </p:nvGrpSpPr>
        <p:grpSpPr>
          <a:xfrm>
            <a:off x="5217375" y="5444469"/>
            <a:ext cx="4580019" cy="953615"/>
            <a:chOff x="5217375" y="5444469"/>
            <a:chExt cx="4580019" cy="953615"/>
          </a:xfrm>
        </p:grpSpPr>
        <p:sp>
          <p:nvSpPr>
            <p:cNvPr id="49" name="手繪多邊形: 圖案 48">
              <a:extLst>
                <a:ext uri="{FF2B5EF4-FFF2-40B4-BE49-F238E27FC236}">
                  <a16:creationId xmlns:a16="http://schemas.microsoft.com/office/drawing/2014/main" id="{FD652386-BC54-473E-BD3E-CF54A3097CEC}"/>
                </a:ext>
              </a:extLst>
            </p:cNvPr>
            <p:cNvSpPr/>
            <p:nvPr/>
          </p:nvSpPr>
          <p:spPr>
            <a:xfrm>
              <a:off x="5217375" y="5444469"/>
              <a:ext cx="4539367" cy="953615"/>
            </a:xfrm>
            <a:custGeom>
              <a:avLst/>
              <a:gdLst>
                <a:gd name="connsiteX0" fmla="*/ 0 w 4343400"/>
                <a:gd name="connsiteY0" fmla="*/ 0 h 953615"/>
                <a:gd name="connsiteX1" fmla="*/ 2438400 w 4343400"/>
                <a:gd name="connsiteY1" fmla="*/ 952500 h 953615"/>
                <a:gd name="connsiteX2" fmla="*/ 4343400 w 4343400"/>
                <a:gd name="connsiteY2" fmla="*/ 152400 h 95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3400" h="953615">
                  <a:moveTo>
                    <a:pt x="0" y="0"/>
                  </a:moveTo>
                  <a:cubicBezTo>
                    <a:pt x="857250" y="463550"/>
                    <a:pt x="1714500" y="927100"/>
                    <a:pt x="2438400" y="952500"/>
                  </a:cubicBezTo>
                  <a:cubicBezTo>
                    <a:pt x="3162300" y="977900"/>
                    <a:pt x="3752850" y="565150"/>
                    <a:pt x="4343400" y="152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F341466E-7881-4D65-8F0C-86291D8F3589}"/>
                </a:ext>
              </a:extLst>
            </p:cNvPr>
            <p:cNvSpPr/>
            <p:nvPr/>
          </p:nvSpPr>
          <p:spPr>
            <a:xfrm rot="2438728">
              <a:off x="9664812" y="5487006"/>
              <a:ext cx="132582" cy="22874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94BFCEE7-DA2D-4893-9D0A-0F93B90E204D}"/>
              </a:ext>
            </a:extLst>
          </p:cNvPr>
          <p:cNvSpPr txBox="1"/>
          <p:nvPr/>
        </p:nvSpPr>
        <p:spPr>
          <a:xfrm>
            <a:off x="9487257" y="1237262"/>
            <a:ext cx="122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GRUctx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756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40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圖片 51">
            <a:extLst>
              <a:ext uri="{FF2B5EF4-FFF2-40B4-BE49-F238E27FC236}">
                <a16:creationId xmlns:a16="http://schemas.microsoft.com/office/drawing/2014/main" id="{1B7820E8-3A80-4EEC-81AE-8E6D77735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11"/>
          <a:stretch/>
        </p:blipFill>
        <p:spPr>
          <a:xfrm>
            <a:off x="1778797" y="1887391"/>
            <a:ext cx="8023079" cy="468537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74201CD-93A5-47B1-9150-80CE1F1B6407}"/>
              </a:ext>
            </a:extLst>
          </p:cNvPr>
          <p:cNvSpPr/>
          <p:nvPr/>
        </p:nvSpPr>
        <p:spPr>
          <a:xfrm>
            <a:off x="3916176" y="4476180"/>
            <a:ext cx="4337335" cy="1105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4C264-D1A5-4087-943A-79538D6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10DD614-E894-4EAC-AC49-99EB8E7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FC4890-848E-40CD-8C66-D98AC9DF2930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B145204-A701-44F2-BBB5-531E17996295}"/>
              </a:ext>
            </a:extLst>
          </p:cNvPr>
          <p:cNvSpPr txBox="1"/>
          <p:nvPr/>
        </p:nvSpPr>
        <p:spPr>
          <a:xfrm>
            <a:off x="10972519" y="4144528"/>
            <a:ext cx="81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2CF2361-5711-47D3-A2FE-D11E0C6FCB11}"/>
              </a:ext>
            </a:extLst>
          </p:cNvPr>
          <p:cNvGrpSpPr/>
          <p:nvPr/>
        </p:nvGrpSpPr>
        <p:grpSpPr>
          <a:xfrm>
            <a:off x="363603" y="2737629"/>
            <a:ext cx="4020910" cy="3296110"/>
            <a:chOff x="761522" y="2711136"/>
            <a:chExt cx="3953400" cy="3296110"/>
          </a:xfrm>
        </p:grpSpPr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D32562A9-08FA-46C1-ADFD-799C37961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09"/>
            <a:stretch/>
          </p:blipFill>
          <p:spPr>
            <a:xfrm>
              <a:off x="1078887" y="2711136"/>
              <a:ext cx="3520635" cy="3296110"/>
            </a:xfrm>
            <a:prstGeom prst="rect">
              <a:avLst/>
            </a:prstGeom>
          </p:spPr>
        </p:pic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7E218DCB-65B4-43F0-9AAF-9F3C96939BE1}"/>
                </a:ext>
              </a:extLst>
            </p:cNvPr>
            <p:cNvSpPr/>
            <p:nvPr/>
          </p:nvSpPr>
          <p:spPr>
            <a:xfrm>
              <a:off x="2299579" y="5332491"/>
              <a:ext cx="1104523" cy="5984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10FF7210-4F2A-48BD-84E3-839246480CC1}"/>
                </a:ext>
              </a:extLst>
            </p:cNvPr>
            <p:cNvSpPr/>
            <p:nvPr/>
          </p:nvSpPr>
          <p:spPr>
            <a:xfrm>
              <a:off x="2299580" y="2830590"/>
              <a:ext cx="1104523" cy="59841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C47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48E67DA-6601-4387-AE4C-441FE18E9B11}"/>
                </a:ext>
              </a:extLst>
            </p:cNvPr>
            <p:cNvSpPr/>
            <p:nvPr/>
          </p:nvSpPr>
          <p:spPr>
            <a:xfrm>
              <a:off x="3880919" y="3760779"/>
              <a:ext cx="803617" cy="11824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7B85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C06904FD-1EC7-4F49-AE0D-F8758F0AD663}"/>
                </a:ext>
              </a:extLst>
            </p:cNvPr>
            <p:cNvSpPr/>
            <p:nvPr/>
          </p:nvSpPr>
          <p:spPr>
            <a:xfrm>
              <a:off x="852243" y="3773257"/>
              <a:ext cx="884941" cy="120035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7B85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044711D3-234A-4D58-855E-D13EFA22B9C9}"/>
                    </a:ext>
                  </a:extLst>
                </p:cNvPr>
                <p:cNvSpPr/>
                <p:nvPr/>
              </p:nvSpPr>
              <p:spPr>
                <a:xfrm>
                  <a:off x="761522" y="4104249"/>
                  <a:ext cx="1087754" cy="4892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p>
                        </m:sSubSup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044711D3-234A-4D58-855E-D13EFA22B9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522" y="4104249"/>
                  <a:ext cx="1087754" cy="4892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70F5458A-DC74-4CA9-9B1E-951B9BCFFC6D}"/>
                    </a:ext>
                  </a:extLst>
                </p:cNvPr>
                <p:cNvSpPr/>
                <p:nvPr/>
              </p:nvSpPr>
              <p:spPr>
                <a:xfrm>
                  <a:off x="3880918" y="4118035"/>
                  <a:ext cx="834004" cy="4892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p>
                        </m:sSubSup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70F5458A-DC74-4CA9-9B1E-951B9BCFF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918" y="4118035"/>
                  <a:ext cx="834004" cy="4892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F7477C4C-4D09-4186-9C99-BB97E352D074}"/>
                    </a:ext>
                  </a:extLst>
                </p:cNvPr>
                <p:cNvSpPr/>
                <p:nvPr/>
              </p:nvSpPr>
              <p:spPr>
                <a:xfrm>
                  <a:off x="2372228" y="5425152"/>
                  <a:ext cx="877356" cy="4135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F7477C4C-4D09-4186-9C99-BB97E352D0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228" y="5425152"/>
                  <a:ext cx="877356" cy="413511"/>
                </a:xfrm>
                <a:prstGeom prst="rect">
                  <a:avLst/>
                </a:prstGeom>
                <a:blipFill>
                  <a:blip r:embed="rId6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819CA0FF-41AB-4326-9778-C7B5D63B755E}"/>
                    </a:ext>
                  </a:extLst>
                </p:cNvPr>
                <p:cNvSpPr/>
                <p:nvPr/>
              </p:nvSpPr>
              <p:spPr>
                <a:xfrm>
                  <a:off x="2407832" y="2896384"/>
                  <a:ext cx="877356" cy="477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819CA0FF-41AB-4326-9778-C7B5D63B75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832" y="2896384"/>
                  <a:ext cx="877356" cy="4778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0863FE26-5955-4D4B-990A-73BF220FCC23}"/>
              </a:ext>
            </a:extLst>
          </p:cNvPr>
          <p:cNvGrpSpPr/>
          <p:nvPr/>
        </p:nvGrpSpPr>
        <p:grpSpPr>
          <a:xfrm>
            <a:off x="3536266" y="2713472"/>
            <a:ext cx="3928640" cy="3296110"/>
            <a:chOff x="852243" y="2711136"/>
            <a:chExt cx="3862679" cy="3296110"/>
          </a:xfrm>
        </p:grpSpPr>
        <p:pic>
          <p:nvPicPr>
            <p:cNvPr id="74" name="圖片 73">
              <a:extLst>
                <a:ext uri="{FF2B5EF4-FFF2-40B4-BE49-F238E27FC236}">
                  <a16:creationId xmlns:a16="http://schemas.microsoft.com/office/drawing/2014/main" id="{9C5D90DA-FEE2-41CA-BC51-B353F396D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09"/>
            <a:stretch/>
          </p:blipFill>
          <p:spPr>
            <a:xfrm>
              <a:off x="1078887" y="2711136"/>
              <a:ext cx="3520635" cy="3296110"/>
            </a:xfrm>
            <a:prstGeom prst="rect">
              <a:avLst/>
            </a:prstGeom>
          </p:spPr>
        </p:pic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05A1985-9EB8-40CC-944D-1C131BE781DD}"/>
                </a:ext>
              </a:extLst>
            </p:cNvPr>
            <p:cNvSpPr/>
            <p:nvPr/>
          </p:nvSpPr>
          <p:spPr>
            <a:xfrm>
              <a:off x="2299579" y="5332491"/>
              <a:ext cx="1104523" cy="5984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DAD21A48-1CF3-46FA-AB27-FECC5677EB05}"/>
                </a:ext>
              </a:extLst>
            </p:cNvPr>
            <p:cNvSpPr/>
            <p:nvPr/>
          </p:nvSpPr>
          <p:spPr>
            <a:xfrm>
              <a:off x="2299580" y="2830590"/>
              <a:ext cx="1104523" cy="59841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C47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A374B737-3EAD-403D-AC94-E972DDB28198}"/>
                </a:ext>
              </a:extLst>
            </p:cNvPr>
            <p:cNvSpPr/>
            <p:nvPr/>
          </p:nvSpPr>
          <p:spPr>
            <a:xfrm>
              <a:off x="3880919" y="3760779"/>
              <a:ext cx="803617" cy="11824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7B85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D0653B79-93D9-4CF8-A740-620108B3E445}"/>
                </a:ext>
              </a:extLst>
            </p:cNvPr>
            <p:cNvSpPr/>
            <p:nvPr/>
          </p:nvSpPr>
          <p:spPr>
            <a:xfrm>
              <a:off x="852243" y="3773257"/>
              <a:ext cx="884941" cy="120035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7B85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矩形 78">
                  <a:extLst>
                    <a:ext uri="{FF2B5EF4-FFF2-40B4-BE49-F238E27FC236}">
                      <a16:creationId xmlns:a16="http://schemas.microsoft.com/office/drawing/2014/main" id="{E626A82F-DFC8-4B2D-A987-7F8DBCC4370E}"/>
                    </a:ext>
                  </a:extLst>
                </p:cNvPr>
                <p:cNvSpPr/>
                <p:nvPr/>
              </p:nvSpPr>
              <p:spPr>
                <a:xfrm>
                  <a:off x="877711" y="4118035"/>
                  <a:ext cx="794601" cy="4816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TW" sz="2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p>
                        </m:sSubSup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79" name="矩形 78">
                  <a:extLst>
                    <a:ext uri="{FF2B5EF4-FFF2-40B4-BE49-F238E27FC236}">
                      <a16:creationId xmlns:a16="http://schemas.microsoft.com/office/drawing/2014/main" id="{E626A82F-DFC8-4B2D-A987-7F8DBCC437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711" y="4118035"/>
                  <a:ext cx="794601" cy="48160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8A257CA5-EABC-460F-AD34-C3DFBD7FFC76}"/>
                    </a:ext>
                  </a:extLst>
                </p:cNvPr>
                <p:cNvSpPr/>
                <p:nvPr/>
              </p:nvSpPr>
              <p:spPr>
                <a:xfrm>
                  <a:off x="3880918" y="4118035"/>
                  <a:ext cx="834004" cy="4892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TW" sz="2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p>
                        </m:sSubSup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8A257CA5-EABC-460F-AD34-C3DFBD7FFC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918" y="4118035"/>
                  <a:ext cx="834004" cy="4892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1E4E481A-8A2D-4881-851B-902BEF513BF0}"/>
                    </a:ext>
                  </a:extLst>
                </p:cNvPr>
                <p:cNvSpPr/>
                <p:nvPr/>
              </p:nvSpPr>
              <p:spPr>
                <a:xfrm>
                  <a:off x="2372228" y="5425152"/>
                  <a:ext cx="877356" cy="4135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1E4E481A-8A2D-4881-851B-902BEF513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228" y="5425152"/>
                  <a:ext cx="877356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矩形 81">
                  <a:extLst>
                    <a:ext uri="{FF2B5EF4-FFF2-40B4-BE49-F238E27FC236}">
                      <a16:creationId xmlns:a16="http://schemas.microsoft.com/office/drawing/2014/main" id="{3B49E43D-F07C-41F4-9DE8-7E3BBCF990B9}"/>
                    </a:ext>
                  </a:extLst>
                </p:cNvPr>
                <p:cNvSpPr/>
                <p:nvPr/>
              </p:nvSpPr>
              <p:spPr>
                <a:xfrm>
                  <a:off x="2407832" y="2896384"/>
                  <a:ext cx="877356" cy="477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82" name="矩形 81">
                  <a:extLst>
                    <a:ext uri="{FF2B5EF4-FFF2-40B4-BE49-F238E27FC236}">
                      <a16:creationId xmlns:a16="http://schemas.microsoft.com/office/drawing/2014/main" id="{3B49E43D-F07C-41F4-9DE8-7E3BBCF990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832" y="2896384"/>
                  <a:ext cx="877356" cy="477888"/>
                </a:xfrm>
                <a:prstGeom prst="rect">
                  <a:avLst/>
                </a:prstGeom>
                <a:blipFill>
                  <a:blip r:embed="rId11"/>
                  <a:stretch>
                    <a:fillRect r="-89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B801EBC5-C375-4789-8708-43C11D83693F}"/>
              </a:ext>
            </a:extLst>
          </p:cNvPr>
          <p:cNvGrpSpPr/>
          <p:nvPr/>
        </p:nvGrpSpPr>
        <p:grpSpPr>
          <a:xfrm>
            <a:off x="6537921" y="2690921"/>
            <a:ext cx="4170519" cy="3296110"/>
            <a:chOff x="777037" y="2711136"/>
            <a:chExt cx="4100497" cy="3296110"/>
          </a:xfrm>
        </p:grpSpPr>
        <p:pic>
          <p:nvPicPr>
            <p:cNvPr id="84" name="圖片 83">
              <a:extLst>
                <a:ext uri="{FF2B5EF4-FFF2-40B4-BE49-F238E27FC236}">
                  <a16:creationId xmlns:a16="http://schemas.microsoft.com/office/drawing/2014/main" id="{DDDE5258-2501-419F-A2E2-720CB4F1B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09"/>
            <a:stretch/>
          </p:blipFill>
          <p:spPr>
            <a:xfrm>
              <a:off x="1078887" y="2711136"/>
              <a:ext cx="3520635" cy="3296110"/>
            </a:xfrm>
            <a:prstGeom prst="rect">
              <a:avLst/>
            </a:prstGeom>
          </p:spPr>
        </p:pic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AE0E2BDB-9230-4CB8-AD73-754813381DDC}"/>
                </a:ext>
              </a:extLst>
            </p:cNvPr>
            <p:cNvSpPr/>
            <p:nvPr/>
          </p:nvSpPr>
          <p:spPr>
            <a:xfrm>
              <a:off x="2299579" y="5332491"/>
              <a:ext cx="1104523" cy="5984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C8F9486F-ABE7-48F5-B0A0-951DCE056270}"/>
                </a:ext>
              </a:extLst>
            </p:cNvPr>
            <p:cNvSpPr/>
            <p:nvPr/>
          </p:nvSpPr>
          <p:spPr>
            <a:xfrm>
              <a:off x="2299580" y="2830590"/>
              <a:ext cx="1104523" cy="59841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C47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CCECEEE8-F4E1-4B62-9376-C8FD4A734D6E}"/>
                </a:ext>
              </a:extLst>
            </p:cNvPr>
            <p:cNvSpPr/>
            <p:nvPr/>
          </p:nvSpPr>
          <p:spPr>
            <a:xfrm>
              <a:off x="3912472" y="3767985"/>
              <a:ext cx="803617" cy="11824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7B85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16B68719-3311-48C3-A05B-EAB40583E157}"/>
                </a:ext>
              </a:extLst>
            </p:cNvPr>
            <p:cNvSpPr/>
            <p:nvPr/>
          </p:nvSpPr>
          <p:spPr>
            <a:xfrm>
              <a:off x="852243" y="3773257"/>
              <a:ext cx="884941" cy="120035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7B85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7937A0DE-8FBD-424A-8083-14DD2C66A3A7}"/>
                    </a:ext>
                  </a:extLst>
                </p:cNvPr>
                <p:cNvSpPr/>
                <p:nvPr/>
              </p:nvSpPr>
              <p:spPr>
                <a:xfrm>
                  <a:off x="777037" y="4128815"/>
                  <a:ext cx="1087754" cy="4892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p>
                        </m:sSubSup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7937A0DE-8FBD-424A-8083-14DD2C66A3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037" y="4128815"/>
                  <a:ext cx="1087754" cy="48923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B4AF21BC-03C3-44E0-A6D8-D896407CBCFB}"/>
                    </a:ext>
                  </a:extLst>
                </p:cNvPr>
                <p:cNvSpPr/>
                <p:nvPr/>
              </p:nvSpPr>
              <p:spPr>
                <a:xfrm>
                  <a:off x="3789780" y="4114572"/>
                  <a:ext cx="1087754" cy="4892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TW" sz="2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p>
                        </m:sSubSup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B4AF21BC-03C3-44E0-A6D8-D896407CBC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780" y="4114572"/>
                  <a:ext cx="1087754" cy="48923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07E09506-6126-4074-9BEB-0D7D2B0C36E6}"/>
                    </a:ext>
                  </a:extLst>
                </p:cNvPr>
                <p:cNvSpPr/>
                <p:nvPr/>
              </p:nvSpPr>
              <p:spPr>
                <a:xfrm>
                  <a:off x="2372228" y="5425152"/>
                  <a:ext cx="877356" cy="4135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07E09506-6126-4074-9BEB-0D7D2B0C36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228" y="5425152"/>
                  <a:ext cx="877356" cy="413511"/>
                </a:xfrm>
                <a:prstGeom prst="rect">
                  <a:avLst/>
                </a:prstGeom>
                <a:blipFill>
                  <a:blip r:embed="rId14"/>
                  <a:stretch>
                    <a:fillRect r="-274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A5ACB630-530C-45E0-B9E8-34C429A5E272}"/>
                    </a:ext>
                  </a:extLst>
                </p:cNvPr>
                <p:cNvSpPr/>
                <p:nvPr/>
              </p:nvSpPr>
              <p:spPr>
                <a:xfrm>
                  <a:off x="2407832" y="2896384"/>
                  <a:ext cx="877356" cy="477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A5ACB630-530C-45E0-B9E8-34C429A5E2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832" y="2896384"/>
                  <a:ext cx="877356" cy="477888"/>
                </a:xfrm>
                <a:prstGeom prst="rect">
                  <a:avLst/>
                </a:prstGeom>
                <a:blipFill>
                  <a:blip r:embed="rId15"/>
                  <a:stretch>
                    <a:fillRect r="-89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0A68DB35-26F3-4EFD-B4C5-99D85CBBA5EC}"/>
              </a:ext>
            </a:extLst>
          </p:cNvPr>
          <p:cNvSpPr txBox="1"/>
          <p:nvPr/>
        </p:nvSpPr>
        <p:spPr>
          <a:xfrm>
            <a:off x="9482313" y="1236662"/>
            <a:ext cx="122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GRUwrd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68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4C264-D1A5-4087-943A-79538D6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10DD614-E894-4EAC-AC49-99EB8E7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FC4890-848E-40CD-8C66-D98AC9DF2930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29DE855-9D62-4479-BF83-6DDEB3E5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82" y="2548704"/>
            <a:ext cx="5605662" cy="49345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725A96E-28AA-444A-96EF-BB0A22332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9" y="3163847"/>
            <a:ext cx="2830661" cy="459618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5804F103-3355-44BC-B0C5-DA6F0AD9EC22}"/>
              </a:ext>
            </a:extLst>
          </p:cNvPr>
          <p:cNvSpPr txBox="1"/>
          <p:nvPr/>
        </p:nvSpPr>
        <p:spPr>
          <a:xfrm>
            <a:off x="756380" y="1858401"/>
            <a:ext cx="482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Word-level GRU (</a:t>
            </a:r>
            <a:r>
              <a:rPr lang="en-US" altLang="zh-TW" sz="2400" dirty="0" err="1"/>
              <a:t>GRUwrd</a:t>
            </a:r>
            <a:r>
              <a:rPr lang="en-US" altLang="zh-TW" sz="2400" dirty="0"/>
              <a:t>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797A9C7-16BD-4EEE-B522-CB54286A6C93}"/>
                  </a:ext>
                </a:extLst>
              </p:cNvPr>
              <p:cNvSpPr txBox="1"/>
              <p:nvPr/>
            </p:nvSpPr>
            <p:spPr>
              <a:xfrm>
                <a:off x="1132125" y="5162899"/>
                <a:ext cx="5068373" cy="1424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: Previous hidden state.</a:t>
                </a:r>
              </a:p>
              <a:p>
                <a:r>
                  <a:rPr lang="en-US" altLang="zh-TW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: Current input (previous output).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797A9C7-16BD-4EEE-B522-CB54286A6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25" y="5162899"/>
                <a:ext cx="5068373" cy="1424236"/>
              </a:xfrm>
              <a:prstGeom prst="rect">
                <a:avLst/>
              </a:prstGeom>
              <a:blipFill>
                <a:blip r:embed="rId5"/>
                <a:stretch>
                  <a:fillRect l="-1685" t="-17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C4638B-D708-4480-BA94-84929DAFDD34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81A1C6A-3153-4DA8-94D6-4CBCBEB46E84}"/>
              </a:ext>
            </a:extLst>
          </p:cNvPr>
          <p:cNvGrpSpPr/>
          <p:nvPr/>
        </p:nvGrpSpPr>
        <p:grpSpPr>
          <a:xfrm>
            <a:off x="4973901" y="2602852"/>
            <a:ext cx="7204363" cy="3253605"/>
            <a:chOff x="6242200" y="3269280"/>
            <a:chExt cx="5858060" cy="2661619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ABA8A5D7-5AAF-421C-8942-28F342BD9E76}"/>
                </a:ext>
              </a:extLst>
            </p:cNvPr>
            <p:cNvGrpSpPr/>
            <p:nvPr/>
          </p:nvGrpSpPr>
          <p:grpSpPr>
            <a:xfrm>
              <a:off x="6286500" y="3269280"/>
              <a:ext cx="5813760" cy="2485097"/>
              <a:chOff x="5945128" y="3120723"/>
              <a:chExt cx="5813760" cy="2485097"/>
            </a:xfrm>
          </p:grpSpPr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84C2F44A-7F36-42CD-88A2-9A775FCF9B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21" t="9346" r="31263" b="25896"/>
              <a:stretch/>
            </p:blipFill>
            <p:spPr>
              <a:xfrm>
                <a:off x="5945128" y="3120723"/>
                <a:ext cx="5813760" cy="2356152"/>
              </a:xfrm>
              <a:prstGeom prst="rect">
                <a:avLst/>
              </a:prstGeom>
            </p:spPr>
          </p:pic>
          <p:cxnSp>
            <p:nvCxnSpPr>
              <p:cNvPr id="22" name="直線接點 21">
                <a:extLst>
                  <a:ext uri="{FF2B5EF4-FFF2-40B4-BE49-F238E27FC236}">
                    <a16:creationId xmlns:a16="http://schemas.microsoft.com/office/drawing/2014/main" id="{E36EFC7C-FEC3-4C6F-AFDE-B982D080F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50" y="4870450"/>
                <a:ext cx="0" cy="6064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9B159399-5643-4869-94E3-DEF7E3794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2025" y="4874879"/>
                <a:ext cx="0" cy="6064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>
                <a:extLst>
                  <a:ext uri="{FF2B5EF4-FFF2-40B4-BE49-F238E27FC236}">
                    <a16:creationId xmlns:a16="http://schemas.microsoft.com/office/drawing/2014/main" id="{23A6046A-313B-4157-A406-FBB9851846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47150" y="4873625"/>
                <a:ext cx="9048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0028EAA1-C0E0-48A9-9076-31650225C2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47150" y="4892675"/>
                <a:ext cx="9048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99DEC9C3-DD2F-47FD-B931-865794526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2025" y="4892675"/>
                <a:ext cx="0" cy="6064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AD063336-BD6B-4480-9802-017C02CBCF2A}"/>
                  </a:ext>
                </a:extLst>
              </p:cNvPr>
              <p:cNvSpPr/>
              <p:nvPr/>
            </p:nvSpPr>
            <p:spPr>
              <a:xfrm>
                <a:off x="11110347" y="3681684"/>
                <a:ext cx="333375" cy="527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712ED82-27EA-4AA8-8295-D4B1AC541AE2}"/>
                  </a:ext>
                </a:extLst>
              </p:cNvPr>
              <p:cNvSpPr/>
              <p:nvPr/>
            </p:nvSpPr>
            <p:spPr>
              <a:xfrm>
                <a:off x="10765694" y="4484422"/>
                <a:ext cx="242032" cy="5066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99CB3E9-CB55-4228-B87A-5CB77A62AE13}"/>
                  </a:ext>
                </a:extLst>
              </p:cNvPr>
              <p:cNvSpPr/>
              <p:nvPr/>
            </p:nvSpPr>
            <p:spPr>
              <a:xfrm>
                <a:off x="10827528" y="4125706"/>
                <a:ext cx="843040" cy="14801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1F8F819-1672-4AAC-8302-0AF402FE7481}"/>
                  </a:ext>
                </a:extLst>
              </p:cNvPr>
              <p:cNvSpPr/>
              <p:nvPr/>
            </p:nvSpPr>
            <p:spPr>
              <a:xfrm>
                <a:off x="10821987" y="4854013"/>
                <a:ext cx="242033" cy="2398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8776135-FD2B-4763-8010-DABEDCF95DDA}"/>
                </a:ext>
              </a:extLst>
            </p:cNvPr>
            <p:cNvSpPr/>
            <p:nvPr/>
          </p:nvSpPr>
          <p:spPr>
            <a:xfrm>
              <a:off x="6242200" y="3300485"/>
              <a:ext cx="1613327" cy="26304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A368EA2-CC9A-49D1-BC67-EE4D7CC1F857}"/>
                  </a:ext>
                </a:extLst>
              </p:cNvPr>
              <p:cNvSpPr txBox="1"/>
              <p:nvPr/>
            </p:nvSpPr>
            <p:spPr>
              <a:xfrm>
                <a:off x="1136307" y="3831359"/>
                <a:ext cx="5716073" cy="15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000" dirty="0"/>
                  <a:t>: output of </a:t>
                </a:r>
                <a:r>
                  <a:rPr lang="en-US" altLang="zh-TW" sz="2000" dirty="0" err="1">
                    <a:solidFill>
                      <a:srgbClr val="FF0000"/>
                    </a:solidFill>
                  </a:rPr>
                  <a:t>GRUctx</a:t>
                </a:r>
                <a:r>
                  <a:rPr lang="en-US" altLang="zh-TW" sz="20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/>
                  <a:t>: </a:t>
                </a:r>
                <a:r>
                  <a:rPr lang="en-US" altLang="zh-TW" sz="2000" dirty="0" err="1">
                    <a:latin typeface="Brush Script MT" panose="03060802040406070304" pitchFamily="66" charset="0"/>
                  </a:rPr>
                  <a:t>i</a:t>
                </a:r>
                <a:r>
                  <a:rPr lang="en-US" altLang="zh-TW" sz="2000" dirty="0">
                    <a:latin typeface="Brush Script MT" panose="03060802040406070304" pitchFamily="66" charset="0"/>
                  </a:rPr>
                  <a:t> </a:t>
                </a:r>
                <a:r>
                  <a:rPr lang="en-US" altLang="zh-TW" sz="2000" dirty="0"/>
                  <a:t>-th sentence feature-aware attention context vector.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A368EA2-CC9A-49D1-BC67-EE4D7CC1F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07" y="3831359"/>
                <a:ext cx="5716073" cy="15742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下 5">
            <a:extLst>
              <a:ext uri="{FF2B5EF4-FFF2-40B4-BE49-F238E27FC236}">
                <a16:creationId xmlns:a16="http://schemas.microsoft.com/office/drawing/2014/main" id="{E894E608-363C-4ABA-A9C6-679DD0360D1D}"/>
              </a:ext>
            </a:extLst>
          </p:cNvPr>
          <p:cNvSpPr/>
          <p:nvPr/>
        </p:nvSpPr>
        <p:spPr>
          <a:xfrm>
            <a:off x="7338190" y="4721653"/>
            <a:ext cx="141212" cy="425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60D77C7C-BEC0-4880-996B-CAF663CF2C1D}"/>
              </a:ext>
            </a:extLst>
          </p:cNvPr>
          <p:cNvSpPr/>
          <p:nvPr/>
        </p:nvSpPr>
        <p:spPr>
          <a:xfrm>
            <a:off x="7694341" y="5529262"/>
            <a:ext cx="259773" cy="141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7B290630-A769-475A-8F00-2E1E638B2062}"/>
              </a:ext>
            </a:extLst>
          </p:cNvPr>
          <p:cNvSpPr/>
          <p:nvPr/>
        </p:nvSpPr>
        <p:spPr>
          <a:xfrm>
            <a:off x="8617058" y="5537198"/>
            <a:ext cx="402249" cy="179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E98FD94F-818F-454D-B2E2-120FBEE55EEF}"/>
              </a:ext>
            </a:extLst>
          </p:cNvPr>
          <p:cNvSpPr/>
          <p:nvPr/>
        </p:nvSpPr>
        <p:spPr>
          <a:xfrm>
            <a:off x="9557265" y="5563134"/>
            <a:ext cx="579269" cy="139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7B0CB69-7AA0-4847-AFEB-5E057E8D7499}"/>
              </a:ext>
            </a:extLst>
          </p:cNvPr>
          <p:cNvSpPr/>
          <p:nvPr/>
        </p:nvSpPr>
        <p:spPr>
          <a:xfrm>
            <a:off x="11186008" y="3657196"/>
            <a:ext cx="992256" cy="1880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26F77A5-6B3C-4273-ACD4-8E852002D877}"/>
              </a:ext>
            </a:extLst>
          </p:cNvPr>
          <p:cNvSpPr/>
          <p:nvPr/>
        </p:nvSpPr>
        <p:spPr>
          <a:xfrm>
            <a:off x="6779038" y="4692634"/>
            <a:ext cx="5068373" cy="1201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89ACE2C6-A73B-4AFF-90CB-0070F6388BAB}"/>
              </a:ext>
            </a:extLst>
          </p:cNvPr>
          <p:cNvSpPr txBox="1"/>
          <p:nvPr/>
        </p:nvSpPr>
        <p:spPr>
          <a:xfrm>
            <a:off x="9482313" y="1236662"/>
            <a:ext cx="122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GRUwrd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1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 animBg="1"/>
      <p:bldP spid="7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4C264-D1A5-4087-943A-79538D6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10DD614-E894-4EAC-AC49-99EB8E7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FC4890-848E-40CD-8C66-D98AC9DF2930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CE85F00-50C7-43E7-8E6F-099ED52C96C0}"/>
              </a:ext>
            </a:extLst>
          </p:cNvPr>
          <p:cNvSpPr txBox="1"/>
          <p:nvPr/>
        </p:nvSpPr>
        <p:spPr>
          <a:xfrm>
            <a:off x="817569" y="1774458"/>
            <a:ext cx="913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Data flow: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FBD25C1-60D0-4FFE-8C90-5122EEDFCA79}"/>
                  </a:ext>
                </a:extLst>
              </p:cNvPr>
              <p:cNvSpPr/>
              <p:nvPr/>
            </p:nvSpPr>
            <p:spPr>
              <a:xfrm>
                <a:off x="926027" y="3705894"/>
                <a:ext cx="2761012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= 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,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400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FBD25C1-60D0-4FFE-8C90-5122EEDFC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7" y="3705894"/>
                <a:ext cx="2761012" cy="633571"/>
              </a:xfrm>
              <a:prstGeom prst="rect">
                <a:avLst/>
              </a:prstGeom>
              <a:blipFill>
                <a:blip r:embed="rId2"/>
                <a:stretch>
                  <a:fillRect r="-2208" b="-201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847FF3B-788A-46E4-9EE3-4B813D649A28}"/>
                  </a:ext>
                </a:extLst>
              </p:cNvPr>
              <p:cNvSpPr/>
              <p:nvPr/>
            </p:nvSpPr>
            <p:spPr>
              <a:xfrm>
                <a:off x="1643038" y="4339465"/>
                <a:ext cx="3353873" cy="56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,</a:t>
                </a:r>
                <a:r>
                  <a:rPr lang="en-US" altLang="zh-TW" sz="2800" dirty="0">
                    <a:latin typeface="Cambria Math" panose="02040503050406030204" pitchFamily="18" charset="0"/>
                  </a:rPr>
                  <a:t>u </a:t>
                </a:r>
                <a:r>
                  <a:rPr lang="en-US" altLang="zh-TW" sz="2400" dirty="0"/>
                  <a:t>,</a:t>
                </a:r>
                <a:r>
                  <a:rPr lang="en-US" altLang="zh-TW" sz="2800" dirty="0">
                    <a:latin typeface="Cambria Math" panose="02040503050406030204" pitchFamily="18" charset="0"/>
                  </a:rPr>
                  <a:t>v</a:t>
                </a:r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altLang="zh-TW" sz="2400" dirty="0"/>
                  <a:t> 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847FF3B-788A-46E4-9EE3-4B813D649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38" y="4339465"/>
                <a:ext cx="3353873" cy="568554"/>
              </a:xfrm>
              <a:prstGeom prst="rect">
                <a:avLst/>
              </a:prstGeom>
              <a:blipFill>
                <a:blip r:embed="rId3"/>
                <a:stretch>
                  <a:fillRect t="-12903" b="-204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7EBC9FC-B2F0-4B9C-9AE5-6262B0F02A3C}"/>
                  </a:ext>
                </a:extLst>
              </p:cNvPr>
              <p:cNvSpPr/>
              <p:nvPr/>
            </p:nvSpPr>
            <p:spPr>
              <a:xfrm>
                <a:off x="7645446" y="4358559"/>
                <a:ext cx="3353873" cy="550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altLang="zh-TW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400" dirty="0"/>
                  <a:t> 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7EBC9FC-B2F0-4B9C-9AE5-6262B0F02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446" y="4358559"/>
                <a:ext cx="3353873" cy="550087"/>
              </a:xfrm>
              <a:prstGeom prst="rect">
                <a:avLst/>
              </a:prstGeom>
              <a:blipFill>
                <a:blip r:embed="rId4"/>
                <a:stretch>
                  <a:fillRect t="-2222" r="-6182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2DA6CF6D-C9B1-4E4D-8C6B-5D1E8374A37D}"/>
                  </a:ext>
                </a:extLst>
              </p:cNvPr>
              <p:cNvSpPr/>
              <p:nvPr/>
            </p:nvSpPr>
            <p:spPr>
              <a:xfrm>
                <a:off x="5034840" y="4360108"/>
                <a:ext cx="787331" cy="484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2DA6CF6D-C9B1-4E4D-8C6B-5D1E8374A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40" y="4360108"/>
                <a:ext cx="787331" cy="484556"/>
              </a:xfrm>
              <a:prstGeom prst="rect">
                <a:avLst/>
              </a:prstGeom>
              <a:blipFill>
                <a:blip r:embed="rId5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DD23E27-8E3D-447D-81A3-6D9F94A4D5C6}"/>
                  </a:ext>
                </a:extLst>
              </p:cNvPr>
              <p:cNvSpPr/>
              <p:nvPr/>
            </p:nvSpPr>
            <p:spPr>
              <a:xfrm>
                <a:off x="5838741" y="4372436"/>
                <a:ext cx="787331" cy="484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DD23E27-8E3D-447D-81A3-6D9F94A4D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741" y="4372436"/>
                <a:ext cx="787331" cy="484556"/>
              </a:xfrm>
              <a:prstGeom prst="rect">
                <a:avLst/>
              </a:prstGeom>
              <a:blipFill>
                <a:blip r:embed="rId6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>
            <a:extLst>
              <a:ext uri="{FF2B5EF4-FFF2-40B4-BE49-F238E27FC236}">
                <a16:creationId xmlns:a16="http://schemas.microsoft.com/office/drawing/2014/main" id="{26804FDE-ECC5-4D64-9C49-D8CD3474B15F}"/>
              </a:ext>
            </a:extLst>
          </p:cNvPr>
          <p:cNvSpPr txBox="1"/>
          <p:nvPr/>
        </p:nvSpPr>
        <p:spPr>
          <a:xfrm>
            <a:off x="6882628" y="4413417"/>
            <a:ext cx="70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…..</a:t>
            </a:r>
            <a:endParaRPr lang="zh-TW" altLang="en-US" sz="2400" b="1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68A2947-5C12-4B45-B06A-4AD5A3E8C531}"/>
              </a:ext>
            </a:extLst>
          </p:cNvPr>
          <p:cNvSpPr txBox="1"/>
          <p:nvPr/>
        </p:nvSpPr>
        <p:spPr>
          <a:xfrm>
            <a:off x="4507474" y="4412004"/>
            <a:ext cx="22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37E36F4-F816-4FB2-8B6F-DBB52F3B014B}"/>
              </a:ext>
            </a:extLst>
          </p:cNvPr>
          <p:cNvSpPr txBox="1"/>
          <p:nvPr/>
        </p:nvSpPr>
        <p:spPr>
          <a:xfrm>
            <a:off x="5637470" y="4404777"/>
            <a:ext cx="20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DC33B9B4-A974-42D2-B2E5-00E3FDE38A27}"/>
              </a:ext>
            </a:extLst>
          </p:cNvPr>
          <p:cNvSpPr txBox="1"/>
          <p:nvPr/>
        </p:nvSpPr>
        <p:spPr>
          <a:xfrm>
            <a:off x="6485830" y="4424628"/>
            <a:ext cx="30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A19EAFF-82EB-4D87-A9A8-D55B1437F56B}"/>
              </a:ext>
            </a:extLst>
          </p:cNvPr>
          <p:cNvSpPr txBox="1"/>
          <p:nvPr/>
        </p:nvSpPr>
        <p:spPr>
          <a:xfrm rot="5400000">
            <a:off x="6041065" y="5329150"/>
            <a:ext cx="70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…..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F1CC6BD-EB77-4824-95DD-B9663A5C275E}"/>
                  </a:ext>
                </a:extLst>
              </p:cNvPr>
              <p:cNvSpPr/>
              <p:nvPr/>
            </p:nvSpPr>
            <p:spPr>
              <a:xfrm>
                <a:off x="895724" y="5209576"/>
                <a:ext cx="3590855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= 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,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400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F1CC6BD-EB77-4824-95DD-B9663A5C2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24" y="5209576"/>
                <a:ext cx="3590855" cy="633571"/>
              </a:xfrm>
              <a:prstGeom prst="rect">
                <a:avLst/>
              </a:prstGeom>
              <a:blipFill>
                <a:blip r:embed="rId12"/>
                <a:stretch>
                  <a:fillRect r="-1358" b="-201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607D226-AF28-4CB2-B7EE-EDDA1F8BF5F1}"/>
                  </a:ext>
                </a:extLst>
              </p:cNvPr>
              <p:cNvSpPr/>
              <p:nvPr/>
            </p:nvSpPr>
            <p:spPr>
              <a:xfrm>
                <a:off x="1487757" y="5921080"/>
                <a:ext cx="3926154" cy="54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,</a:t>
                </a:r>
                <a:r>
                  <a:rPr lang="en-US" altLang="zh-TW" sz="2800" dirty="0">
                    <a:latin typeface="Cambria Math" panose="02040503050406030204" pitchFamily="18" charset="0"/>
                  </a:rPr>
                  <a:t>u </a:t>
                </a:r>
                <a:r>
                  <a:rPr lang="en-US" altLang="zh-TW" sz="2400" dirty="0"/>
                  <a:t>,</a:t>
                </a:r>
                <a:r>
                  <a:rPr lang="en-US" altLang="zh-TW" sz="2800" dirty="0">
                    <a:latin typeface="Cambria Math" panose="02040503050406030204" pitchFamily="18" charset="0"/>
                  </a:rPr>
                  <a:t>v</a:t>
                </a:r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</m:sSubSup>
                  </m:oMath>
                </a14:m>
                <a:r>
                  <a:rPr lang="en-US" altLang="zh-TW" sz="2400" dirty="0"/>
                  <a:t> 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607D226-AF28-4CB2-B7EE-EDDA1F8BF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57" y="5921080"/>
                <a:ext cx="3926154" cy="549959"/>
              </a:xfrm>
              <a:prstGeom prst="rect">
                <a:avLst/>
              </a:prstGeom>
              <a:blipFill>
                <a:blip r:embed="rId13"/>
                <a:stretch>
                  <a:fillRect t="-12088" b="-2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A9B166F-FF65-4B2A-B8F6-952DF3EE6886}"/>
                  </a:ext>
                </a:extLst>
              </p:cNvPr>
              <p:cNvSpPr/>
              <p:nvPr/>
            </p:nvSpPr>
            <p:spPr>
              <a:xfrm>
                <a:off x="7645447" y="5921080"/>
                <a:ext cx="3590350" cy="550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altLang="zh-TW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400" dirty="0"/>
                  <a:t> 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A9B166F-FF65-4B2A-B8F6-952DF3EE6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447" y="5921080"/>
                <a:ext cx="3590350" cy="550087"/>
              </a:xfrm>
              <a:prstGeom prst="rect">
                <a:avLst/>
              </a:prstGeom>
              <a:blipFill>
                <a:blip r:embed="rId14"/>
                <a:stretch>
                  <a:fillRect t="-2198" b="-219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3E3D659-BEFD-49D8-881B-93210BFF8557}"/>
                  </a:ext>
                </a:extLst>
              </p:cNvPr>
              <p:cNvSpPr/>
              <p:nvPr/>
            </p:nvSpPr>
            <p:spPr>
              <a:xfrm>
                <a:off x="5123027" y="5986270"/>
                <a:ext cx="807209" cy="48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 ,  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3E3D659-BEFD-49D8-881B-93210BFF8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027" y="5986270"/>
                <a:ext cx="807209" cy="484172"/>
              </a:xfrm>
              <a:prstGeom prst="rect">
                <a:avLst/>
              </a:prstGeom>
              <a:blipFill>
                <a:blip r:embed="rId15"/>
                <a:stretch>
                  <a:fillRect l="-2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D807C760-EF75-400B-AE3C-03F5EF75EAF7}"/>
                  </a:ext>
                </a:extLst>
              </p:cNvPr>
              <p:cNvSpPr/>
              <p:nvPr/>
            </p:nvSpPr>
            <p:spPr>
              <a:xfrm>
                <a:off x="6035050" y="6044975"/>
                <a:ext cx="807209" cy="484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D807C760-EF75-400B-AE3C-03F5EF75E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50" y="6044975"/>
                <a:ext cx="807209" cy="484556"/>
              </a:xfrm>
              <a:prstGeom prst="rect">
                <a:avLst/>
              </a:prstGeom>
              <a:blipFill>
                <a:blip r:embed="rId16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>
            <a:extLst>
              <a:ext uri="{FF2B5EF4-FFF2-40B4-BE49-F238E27FC236}">
                <a16:creationId xmlns:a16="http://schemas.microsoft.com/office/drawing/2014/main" id="{F7B3319C-5C9A-4BF5-ABFE-514F1BBB1A86}"/>
              </a:ext>
            </a:extLst>
          </p:cNvPr>
          <p:cNvSpPr txBox="1"/>
          <p:nvPr/>
        </p:nvSpPr>
        <p:spPr>
          <a:xfrm>
            <a:off x="6912931" y="5989024"/>
            <a:ext cx="70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…..</a:t>
            </a:r>
            <a:endParaRPr lang="zh-TW" altLang="en-US" sz="2400" b="1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137B9C72-42B5-4F54-BC8C-90CC21B00027}"/>
              </a:ext>
            </a:extLst>
          </p:cNvPr>
          <p:cNvSpPr txBox="1"/>
          <p:nvPr/>
        </p:nvSpPr>
        <p:spPr>
          <a:xfrm>
            <a:off x="4962707" y="6043829"/>
            <a:ext cx="22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371C5C2B-F37B-4D37-9887-F77B2AE38837}"/>
              </a:ext>
            </a:extLst>
          </p:cNvPr>
          <p:cNvSpPr txBox="1"/>
          <p:nvPr/>
        </p:nvSpPr>
        <p:spPr>
          <a:xfrm>
            <a:off x="5696890" y="6043828"/>
            <a:ext cx="78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F6DE1B9F-8D41-48BA-AE44-B23BB1EC3E4B}"/>
              </a:ext>
            </a:extLst>
          </p:cNvPr>
          <p:cNvCxnSpPr>
            <a:cxnSpLocks/>
          </p:cNvCxnSpPr>
          <p:nvPr/>
        </p:nvCxnSpPr>
        <p:spPr>
          <a:xfrm>
            <a:off x="1656288" y="2970563"/>
            <a:ext cx="95795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54972A4A-C989-414C-9DF9-4A3482799615}"/>
              </a:ext>
            </a:extLst>
          </p:cNvPr>
          <p:cNvSpPr txBox="1"/>
          <p:nvPr/>
        </p:nvSpPr>
        <p:spPr>
          <a:xfrm>
            <a:off x="10021323" y="2510307"/>
            <a:ext cx="426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solidFill>
                  <a:srgbClr val="FF0000"/>
                </a:solidFill>
              </a:rPr>
              <a:t>GRUwrd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DC3F1A36-F303-48BD-AFD0-3E025AD6340B}"/>
              </a:ext>
            </a:extLst>
          </p:cNvPr>
          <p:cNvSpPr txBox="1"/>
          <p:nvPr/>
        </p:nvSpPr>
        <p:spPr>
          <a:xfrm>
            <a:off x="817569" y="2145321"/>
            <a:ext cx="214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solidFill>
                  <a:srgbClr val="FF0000"/>
                </a:solidFill>
              </a:rPr>
              <a:t>GRUctx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37E156D5-5F38-47E9-998C-D8E7A58CEEAB}"/>
              </a:ext>
            </a:extLst>
          </p:cNvPr>
          <p:cNvCxnSpPr/>
          <p:nvPr/>
        </p:nvCxnSpPr>
        <p:spPr>
          <a:xfrm>
            <a:off x="817569" y="2650025"/>
            <a:ext cx="0" cy="3637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橢圓 55">
            <a:extLst>
              <a:ext uri="{FF2B5EF4-FFF2-40B4-BE49-F238E27FC236}">
                <a16:creationId xmlns:a16="http://schemas.microsoft.com/office/drawing/2014/main" id="{677D0C1D-5D68-47EF-8773-B110ECDEB572}"/>
              </a:ext>
            </a:extLst>
          </p:cNvPr>
          <p:cNvSpPr/>
          <p:nvPr/>
        </p:nvSpPr>
        <p:spPr>
          <a:xfrm>
            <a:off x="7584357" y="2994347"/>
            <a:ext cx="872112" cy="587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74D54A20-BE14-4696-B982-A1FE63FD1C30}"/>
              </a:ext>
            </a:extLst>
          </p:cNvPr>
          <p:cNvCxnSpPr>
            <a:cxnSpLocks/>
            <a:stCxn id="56" idx="3"/>
          </p:cNvCxnSpPr>
          <p:nvPr/>
        </p:nvCxnSpPr>
        <p:spPr>
          <a:xfrm flipH="1">
            <a:off x="3405017" y="3495935"/>
            <a:ext cx="4307058" cy="391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A7A611A-748B-4B7F-B4F5-A29D06C3493D}"/>
                  </a:ext>
                </a:extLst>
              </p:cNvPr>
              <p:cNvSpPr/>
              <p:nvPr/>
            </p:nvSpPr>
            <p:spPr>
              <a:xfrm>
                <a:off x="902876" y="2351768"/>
                <a:ext cx="3541739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altLang="zh-TW" dirty="0"/>
                  <a:t>= 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,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𝑆𝑂𝐶</m:t>
                    </m:r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400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A7A611A-748B-4B7F-B4F5-A29D06C34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76" y="2351768"/>
                <a:ext cx="3541739" cy="633571"/>
              </a:xfrm>
              <a:prstGeom prst="rect">
                <a:avLst/>
              </a:prstGeom>
              <a:blipFill>
                <a:blip r:embed="rId17"/>
                <a:stretch>
                  <a:fillRect r="-1549" b="-21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5430AA04-BA0D-4897-BBD1-B6B30EECEACF}"/>
                  </a:ext>
                </a:extLst>
              </p:cNvPr>
              <p:cNvSpPr/>
              <p:nvPr/>
            </p:nvSpPr>
            <p:spPr>
              <a:xfrm>
                <a:off x="1619887" y="2985339"/>
                <a:ext cx="3353873" cy="56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,</a:t>
                </a:r>
                <a:r>
                  <a:rPr lang="en-US" altLang="zh-TW" sz="2800" dirty="0">
                    <a:latin typeface="Cambria Math" panose="02040503050406030204" pitchFamily="18" charset="0"/>
                  </a:rPr>
                  <a:t>u </a:t>
                </a:r>
                <a:r>
                  <a:rPr lang="en-US" altLang="zh-TW" sz="2400" dirty="0"/>
                  <a:t>,</a:t>
                </a:r>
                <a:r>
                  <a:rPr lang="en-US" altLang="zh-TW" sz="2800" dirty="0">
                    <a:latin typeface="Cambria Math" panose="02040503050406030204" pitchFamily="18" charset="0"/>
                  </a:rPr>
                  <a:t>v</a:t>
                </a:r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altLang="zh-TW" sz="2400" dirty="0"/>
                  <a:t> 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5430AA04-BA0D-4897-BBD1-B6B30EEC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887" y="2985339"/>
                <a:ext cx="3353873" cy="568554"/>
              </a:xfrm>
              <a:prstGeom prst="rect">
                <a:avLst/>
              </a:prstGeom>
              <a:blipFill>
                <a:blip r:embed="rId18"/>
                <a:stretch>
                  <a:fillRect t="-12903" b="-204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2DE297BD-1477-4A4B-8446-621614CD6D3A}"/>
                  </a:ext>
                </a:extLst>
              </p:cNvPr>
              <p:cNvSpPr/>
              <p:nvPr/>
            </p:nvSpPr>
            <p:spPr>
              <a:xfrm>
                <a:off x="7622295" y="3004433"/>
                <a:ext cx="3353873" cy="550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altLang="zh-TW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400" dirty="0"/>
                  <a:t> 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2DE297BD-1477-4A4B-8446-621614CD6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295" y="3004433"/>
                <a:ext cx="3353873" cy="550087"/>
              </a:xfrm>
              <a:prstGeom prst="rect">
                <a:avLst/>
              </a:prstGeom>
              <a:blipFill>
                <a:blip r:embed="rId19"/>
                <a:stretch>
                  <a:fillRect t="-2222" r="-2359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2618367-1133-41A4-91FB-3A31E3639A5C}"/>
                  </a:ext>
                </a:extLst>
              </p:cNvPr>
              <p:cNvSpPr/>
              <p:nvPr/>
            </p:nvSpPr>
            <p:spPr>
              <a:xfrm>
                <a:off x="5011689" y="3005982"/>
                <a:ext cx="780214" cy="48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2618367-1133-41A4-91FB-3A31E3639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689" y="3005982"/>
                <a:ext cx="780214" cy="484172"/>
              </a:xfrm>
              <a:prstGeom prst="rect">
                <a:avLst/>
              </a:prstGeom>
              <a:blipFill>
                <a:blip r:embed="rId20"/>
                <a:stretch>
                  <a:fillRect l="-23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7F80C70-2BBF-4114-97C6-82151A0C0A3E}"/>
                  </a:ext>
                </a:extLst>
              </p:cNvPr>
              <p:cNvSpPr/>
              <p:nvPr/>
            </p:nvSpPr>
            <p:spPr>
              <a:xfrm>
                <a:off x="5815590" y="3018310"/>
                <a:ext cx="780214" cy="484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7F80C70-2BBF-4114-97C6-82151A0C0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90" y="3018310"/>
                <a:ext cx="780214" cy="484556"/>
              </a:xfrm>
              <a:prstGeom prst="rect">
                <a:avLst/>
              </a:prstGeom>
              <a:blipFill>
                <a:blip r:embed="rId21"/>
                <a:stretch>
                  <a:fillRect l="-23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字方塊 60">
            <a:extLst>
              <a:ext uri="{FF2B5EF4-FFF2-40B4-BE49-F238E27FC236}">
                <a16:creationId xmlns:a16="http://schemas.microsoft.com/office/drawing/2014/main" id="{799826B7-AB66-43F5-ACF9-55578CC3C3F0}"/>
              </a:ext>
            </a:extLst>
          </p:cNvPr>
          <p:cNvSpPr txBox="1"/>
          <p:nvPr/>
        </p:nvSpPr>
        <p:spPr>
          <a:xfrm>
            <a:off x="6859477" y="3059291"/>
            <a:ext cx="70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…..</a:t>
            </a:r>
            <a:endParaRPr lang="zh-TW" altLang="en-US" sz="2400" b="1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11E40E48-E97C-4AC1-93DA-AEF5643D91DF}"/>
              </a:ext>
            </a:extLst>
          </p:cNvPr>
          <p:cNvSpPr txBox="1"/>
          <p:nvPr/>
        </p:nvSpPr>
        <p:spPr>
          <a:xfrm>
            <a:off x="4484323" y="3057878"/>
            <a:ext cx="22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C59CB301-5DBD-46BE-9C0C-F8C73AA8EBEF}"/>
              </a:ext>
            </a:extLst>
          </p:cNvPr>
          <p:cNvSpPr txBox="1"/>
          <p:nvPr/>
        </p:nvSpPr>
        <p:spPr>
          <a:xfrm>
            <a:off x="5614319" y="3050651"/>
            <a:ext cx="20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252571F0-A279-401A-ADEF-CCB1AEFBC3EE}"/>
              </a:ext>
            </a:extLst>
          </p:cNvPr>
          <p:cNvSpPr txBox="1"/>
          <p:nvPr/>
        </p:nvSpPr>
        <p:spPr>
          <a:xfrm>
            <a:off x="6462679" y="3070502"/>
            <a:ext cx="30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B608F3DE-6281-4D33-9C9B-D5BB7F437EF1}"/>
              </a:ext>
            </a:extLst>
          </p:cNvPr>
          <p:cNvSpPr txBox="1"/>
          <p:nvPr/>
        </p:nvSpPr>
        <p:spPr>
          <a:xfrm>
            <a:off x="9482313" y="1236662"/>
            <a:ext cx="226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GRUctx</a:t>
            </a:r>
            <a:r>
              <a:rPr lang="en-US" altLang="zh-TW" dirty="0"/>
              <a:t> &amp; </a:t>
            </a:r>
            <a:r>
              <a:rPr lang="en-US" altLang="zh-TW" dirty="0" err="1"/>
              <a:t>GRUwrd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91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1" grpId="0"/>
      <p:bldP spid="52" grpId="0"/>
      <p:bldP spid="56" grpId="0" animBg="1"/>
      <p:bldP spid="56" grpId="1" animBg="1"/>
      <p:bldP spid="53" grpId="0"/>
      <p:bldP spid="55" grpId="0"/>
      <p:bldP spid="57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4C264-D1A5-4087-943A-79538D6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10DD614-E894-4EAC-AC49-99EB8E7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FC4890-848E-40CD-8C66-D98AC9DF2930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CE85F00-50C7-43E7-8E6F-099ED52C96C0}"/>
              </a:ext>
            </a:extLst>
          </p:cNvPr>
          <p:cNvSpPr txBox="1"/>
          <p:nvPr/>
        </p:nvSpPr>
        <p:spPr>
          <a:xfrm>
            <a:off x="817569" y="2040091"/>
            <a:ext cx="913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Context-level GRU (</a:t>
            </a:r>
            <a:r>
              <a:rPr lang="en-US" altLang="zh-TW" sz="2400" dirty="0" err="1"/>
              <a:t>GRUctx</a:t>
            </a:r>
            <a:r>
              <a:rPr lang="en-US" altLang="zh-TW" sz="2400" dirty="0"/>
              <a:t>):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0DAEF43-D4F9-428C-AA9C-0E73DF43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54" y="2916329"/>
            <a:ext cx="4416539" cy="49224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4848641-9359-4EF3-A667-932209894C4A}"/>
              </a:ext>
            </a:extLst>
          </p:cNvPr>
          <p:cNvSpPr txBox="1"/>
          <p:nvPr/>
        </p:nvSpPr>
        <p:spPr>
          <a:xfrm>
            <a:off x="1154627" y="3845608"/>
            <a:ext cx="5716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Cambria Math" panose="02040503050406030204" pitchFamily="18" charset="0"/>
              </a:rPr>
              <a:t>u </a:t>
            </a:r>
            <a:r>
              <a:rPr lang="en-US" altLang="zh-TW" sz="2400" dirty="0"/>
              <a:t>: User latent factor.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Cambria Math" panose="02040503050406030204" pitchFamily="18" charset="0"/>
              </a:rPr>
              <a:t>v </a:t>
            </a:r>
            <a:r>
              <a:rPr lang="en-US" altLang="zh-TW" sz="2400" dirty="0"/>
              <a:t>: Item latent factor</a:t>
            </a:r>
            <a:r>
              <a:rPr lang="en-US" altLang="zh-TW" sz="2000" dirty="0"/>
              <a:t>.</a:t>
            </a:r>
            <a:endParaRPr lang="en-US" altLang="zh-TW" sz="2800" i="1" dirty="0">
              <a:latin typeface="Cambria Math" panose="020405030504060302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CBE3FF9-375A-4F6A-A460-67707021D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2" y="2953152"/>
            <a:ext cx="4416539" cy="510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4ABA04C-97CF-4160-B0E1-B5E61E8A2190}"/>
                  </a:ext>
                </a:extLst>
              </p:cNvPr>
              <p:cNvSpPr txBox="1"/>
              <p:nvPr/>
            </p:nvSpPr>
            <p:spPr>
              <a:xfrm>
                <a:off x="5600700" y="3845608"/>
                <a:ext cx="6312127" cy="1308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r>
                      <a:rPr lang="en-US" altLang="zh-TW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: Last hidden state of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 err="1">
                    <a:solidFill>
                      <a:srgbClr val="FF0000"/>
                    </a:solidFill>
                  </a:rPr>
                  <a:t>GRUwrd</a:t>
                </a:r>
                <a:r>
                  <a:rPr lang="en-US" altLang="zh-TW" sz="2400" dirty="0"/>
                  <a:t>.</a:t>
                </a:r>
                <a:endParaRPr lang="en-US" altLang="zh-TW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</m:oMath>
                </a14:m>
                <a:r>
                  <a:rPr lang="en-US" altLang="zh-TW" sz="2400" dirty="0"/>
                  <a:t>: Previous context representation.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4ABA04C-97CF-4160-B0E1-B5E61E8A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3845608"/>
                <a:ext cx="6312127" cy="1308179"/>
              </a:xfrm>
              <a:prstGeom prst="rect">
                <a:avLst/>
              </a:prstGeom>
              <a:blipFill>
                <a:blip r:embed="rId4"/>
                <a:stretch>
                  <a:fillRect t="-935" r="-1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869A95-6E84-4416-9D24-B8870B284D94}" type="slidenum">
              <a:rPr lang="en-US" smtClean="0">
                <a:solidFill>
                  <a:prstClr val="black"/>
                </a:solidFill>
              </a:r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A8B4B85-988B-41BC-865E-5BC167FBE6DC}"/>
              </a:ext>
            </a:extLst>
          </p:cNvPr>
          <p:cNvSpPr txBox="1"/>
          <p:nvPr/>
        </p:nvSpPr>
        <p:spPr>
          <a:xfrm>
            <a:off x="9487257" y="1237262"/>
            <a:ext cx="122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GRUctx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1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4C264-D1A5-4087-943A-79538D6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10DD614-E894-4EAC-AC49-99EB8E7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FC4890-848E-40CD-8C66-D98AC9DF2930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821F47F-DBF4-40B3-9D46-012FE2F6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42" y="2790442"/>
            <a:ext cx="6300474" cy="55461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14DEEFE-0178-4057-9552-1E5197F76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789" y="2792157"/>
            <a:ext cx="3415746" cy="554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8D2C331-0537-4794-B6E2-D43A7805ED29}"/>
                  </a:ext>
                </a:extLst>
              </p:cNvPr>
              <p:cNvSpPr txBox="1"/>
              <p:nvPr/>
            </p:nvSpPr>
            <p:spPr>
              <a:xfrm>
                <a:off x="1013706" y="3861551"/>
                <a:ext cx="5863145" cy="182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400" dirty="0"/>
                  <a:t>: output of </a:t>
                </a:r>
                <a:r>
                  <a:rPr lang="en-US" altLang="zh-TW" sz="2400" dirty="0" err="1">
                    <a:solidFill>
                      <a:srgbClr val="FF0000"/>
                    </a:solidFill>
                  </a:rPr>
                  <a:t>GRUctx</a:t>
                </a:r>
                <a:r>
                  <a:rPr lang="en-US" altLang="zh-TW" sz="24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3200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  <m:r>
                      <a:rPr lang="en-US" altLang="zh-TW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: </a:t>
                </a:r>
                <a:r>
                  <a:rPr lang="en-US" altLang="zh-TW" sz="2400" dirty="0" err="1">
                    <a:latin typeface="Brush Script MT" panose="03060802040406070304" pitchFamily="66" charset="0"/>
                  </a:rPr>
                  <a:t>i</a:t>
                </a:r>
                <a:r>
                  <a:rPr lang="en-US" altLang="zh-TW" sz="2400" dirty="0">
                    <a:latin typeface="Brush Script MT" panose="03060802040406070304" pitchFamily="66" charset="0"/>
                  </a:rPr>
                  <a:t> </a:t>
                </a:r>
                <a:r>
                  <a:rPr lang="en-US" altLang="zh-TW" sz="2400" dirty="0"/>
                  <a:t>-th sentence feature-aware attention context vector.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8D2C331-0537-4794-B6E2-D43A7805E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06" y="3861551"/>
                <a:ext cx="5863145" cy="1825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4A19DF74-96AE-47CC-A72D-6821AD32334B}"/>
              </a:ext>
            </a:extLst>
          </p:cNvPr>
          <p:cNvSpPr txBox="1"/>
          <p:nvPr/>
        </p:nvSpPr>
        <p:spPr>
          <a:xfrm>
            <a:off x="1154627" y="1885164"/>
            <a:ext cx="913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Word-level GRU (</a:t>
            </a:r>
            <a:r>
              <a:rPr lang="en-US" altLang="zh-TW" sz="2400" dirty="0" err="1"/>
              <a:t>GRUwrd</a:t>
            </a:r>
            <a:r>
              <a:rPr lang="en-US" altLang="zh-TW" sz="2400" dirty="0"/>
              <a:t>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3297044-6249-4BD7-BB66-CBCB6BB35B5F}"/>
                  </a:ext>
                </a:extLst>
              </p:cNvPr>
              <p:cNvSpPr txBox="1"/>
              <p:nvPr/>
            </p:nvSpPr>
            <p:spPr>
              <a:xfrm>
                <a:off x="6991401" y="3851101"/>
                <a:ext cx="5022799" cy="207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r>
                      <a:rPr lang="en-US" altLang="zh-TW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400" dirty="0"/>
                  <a:t> Previous hidden state.</a:t>
                </a:r>
              </a:p>
              <a:p>
                <a:r>
                  <a:rPr lang="en-US" altLang="zh-TW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2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400" dirty="0"/>
                  <a:t>: Current input (Not previous output).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3297044-6249-4BD7-BB66-CBCB6BB35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401" y="3851101"/>
                <a:ext cx="5022799" cy="2079800"/>
              </a:xfrm>
              <a:prstGeom prst="rect">
                <a:avLst/>
              </a:prstGeom>
              <a:blipFill>
                <a:blip r:embed="rId5"/>
                <a:stretch>
                  <a:fillRect t="-587" r="-8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18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0ACA847-0D32-42A4-B2C7-39475A7B7FE0}"/>
              </a:ext>
            </a:extLst>
          </p:cNvPr>
          <p:cNvSpPr txBox="1"/>
          <p:nvPr/>
        </p:nvSpPr>
        <p:spPr>
          <a:xfrm>
            <a:off x="9482313" y="1236662"/>
            <a:ext cx="122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GRUwrd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06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6A91C598-68AB-40FB-AE35-A078B3B87CCE}"/>
              </a:ext>
            </a:extLst>
          </p:cNvPr>
          <p:cNvGrpSpPr/>
          <p:nvPr/>
        </p:nvGrpSpPr>
        <p:grpSpPr>
          <a:xfrm>
            <a:off x="6354968" y="1533364"/>
            <a:ext cx="5817211" cy="2802643"/>
            <a:chOff x="6242200" y="3269280"/>
            <a:chExt cx="5858060" cy="2661619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F565DFAB-6E1D-4599-B9E4-2A74588386D8}"/>
                </a:ext>
              </a:extLst>
            </p:cNvPr>
            <p:cNvGrpSpPr/>
            <p:nvPr/>
          </p:nvGrpSpPr>
          <p:grpSpPr>
            <a:xfrm>
              <a:off x="6286500" y="3269280"/>
              <a:ext cx="5813760" cy="2378377"/>
              <a:chOff x="5945128" y="3120723"/>
              <a:chExt cx="5813760" cy="2378377"/>
            </a:xfrm>
          </p:grpSpPr>
          <p:pic>
            <p:nvPicPr>
              <p:cNvPr id="29" name="圖片 28">
                <a:extLst>
                  <a:ext uri="{FF2B5EF4-FFF2-40B4-BE49-F238E27FC236}">
                    <a16:creationId xmlns:a16="http://schemas.microsoft.com/office/drawing/2014/main" id="{4E18AAC3-2714-4E0A-9F28-1CCB3E534E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21" t="9346" r="31263" b="25896"/>
              <a:stretch/>
            </p:blipFill>
            <p:spPr>
              <a:xfrm>
                <a:off x="5945128" y="3120723"/>
                <a:ext cx="5813760" cy="2356152"/>
              </a:xfrm>
              <a:prstGeom prst="rect">
                <a:avLst/>
              </a:prstGeom>
            </p:spPr>
          </p:pic>
          <p:cxnSp>
            <p:nvCxnSpPr>
              <p:cNvPr id="30" name="直線接點 29">
                <a:extLst>
                  <a:ext uri="{FF2B5EF4-FFF2-40B4-BE49-F238E27FC236}">
                    <a16:creationId xmlns:a16="http://schemas.microsoft.com/office/drawing/2014/main" id="{6FA756AC-280C-4D83-93DF-00834FD98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50" y="4870450"/>
                <a:ext cx="0" cy="6064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>
                <a:extLst>
                  <a:ext uri="{FF2B5EF4-FFF2-40B4-BE49-F238E27FC236}">
                    <a16:creationId xmlns:a16="http://schemas.microsoft.com/office/drawing/2014/main" id="{22DD7A58-9558-47C3-A21E-B57E45EB9D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2025" y="4874879"/>
                <a:ext cx="0" cy="6064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id="{571404D7-CE25-4E95-98EA-6E0D692573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47150" y="4873625"/>
                <a:ext cx="9048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id="{61B64ABF-7FA9-4970-AC57-BC4DCBBEB0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47150" y="4892675"/>
                <a:ext cx="9048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>
                <a:extLst>
                  <a:ext uri="{FF2B5EF4-FFF2-40B4-BE49-F238E27FC236}">
                    <a16:creationId xmlns:a16="http://schemas.microsoft.com/office/drawing/2014/main" id="{4E97B5B4-3D98-4159-B008-368C4A5F3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2025" y="4892675"/>
                <a:ext cx="0" cy="6064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88AE93F-1777-4EBE-BBF9-7DF16B81672B}"/>
                  </a:ext>
                </a:extLst>
              </p:cNvPr>
              <p:cNvSpPr/>
              <p:nvPr/>
            </p:nvSpPr>
            <p:spPr>
              <a:xfrm>
                <a:off x="11110347" y="3681684"/>
                <a:ext cx="333375" cy="527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9A8BDCD-3765-4105-AE66-43821275537D}"/>
                  </a:ext>
                </a:extLst>
              </p:cNvPr>
              <p:cNvSpPr/>
              <p:nvPr/>
            </p:nvSpPr>
            <p:spPr>
              <a:xfrm>
                <a:off x="10765694" y="4484422"/>
                <a:ext cx="242032" cy="5066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2D0C037-857D-46CD-9657-B00D65343E48}"/>
                  </a:ext>
                </a:extLst>
              </p:cNvPr>
              <p:cNvSpPr/>
              <p:nvPr/>
            </p:nvSpPr>
            <p:spPr>
              <a:xfrm>
                <a:off x="10817579" y="3963866"/>
                <a:ext cx="941308" cy="15352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A801373-FFF5-4572-B67F-3980608C139C}"/>
                  </a:ext>
                </a:extLst>
              </p:cNvPr>
              <p:cNvSpPr/>
              <p:nvPr/>
            </p:nvSpPr>
            <p:spPr>
              <a:xfrm>
                <a:off x="10821987" y="4854013"/>
                <a:ext cx="242033" cy="2398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5B47F5B-A5CA-4333-A7DE-DFF3ACB1FB4F}"/>
                </a:ext>
              </a:extLst>
            </p:cNvPr>
            <p:cNvSpPr/>
            <p:nvPr/>
          </p:nvSpPr>
          <p:spPr>
            <a:xfrm>
              <a:off x="6242200" y="3300485"/>
              <a:ext cx="1613327" cy="26304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449F61-EEC3-49C3-B9B0-2F0B8329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B95680-9C3E-4E3D-B3A6-998514A7C4C2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639EAFC-C909-4DE5-AB0D-ABDF0DCE70E6}"/>
              </a:ext>
            </a:extLst>
          </p:cNvPr>
          <p:cNvSpPr txBox="1"/>
          <p:nvPr/>
        </p:nvSpPr>
        <p:spPr>
          <a:xfrm>
            <a:off x="1288006" y="1977001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Feature-aware Attention: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9B11EB-ABDF-4676-85F3-8D1711522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82" y="2587203"/>
            <a:ext cx="2133778" cy="47771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C63E2A8-FFC6-4E2B-ACD6-8DE34336E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83" y="3581597"/>
            <a:ext cx="4891586" cy="61389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5EEB07D-9411-4EE6-AAE0-20E648B1D6F6}"/>
              </a:ext>
            </a:extLst>
          </p:cNvPr>
          <p:cNvSpPr txBox="1"/>
          <p:nvPr/>
        </p:nvSpPr>
        <p:spPr>
          <a:xfrm>
            <a:off x="2928426" y="2915076"/>
            <a:ext cx="626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  <a:latin typeface="Brush Script MT" panose="03060802040406070304" pitchFamily="66" charset="0"/>
              </a:rPr>
              <a:t>d * 1</a:t>
            </a:r>
            <a:endParaRPr lang="zh-TW" altLang="en-US" sz="20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E3BFF53-A909-4596-A87F-5204503DE7D7}"/>
              </a:ext>
            </a:extLst>
          </p:cNvPr>
          <p:cNvSpPr txBox="1"/>
          <p:nvPr/>
        </p:nvSpPr>
        <p:spPr>
          <a:xfrm>
            <a:off x="4231548" y="3381542"/>
            <a:ext cx="92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  <a:latin typeface="Brush Script MT" panose="03060802040406070304" pitchFamily="66" charset="0"/>
              </a:rPr>
              <a:t>d * 2d</a:t>
            </a:r>
            <a:endParaRPr lang="zh-TW" altLang="en-US" sz="20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2F20194-4944-4FC0-ACE6-C839EDCC8994}"/>
              </a:ext>
            </a:extLst>
          </p:cNvPr>
          <p:cNvSpPr txBox="1"/>
          <p:nvPr/>
        </p:nvSpPr>
        <p:spPr>
          <a:xfrm>
            <a:off x="1962279" y="2911606"/>
            <a:ext cx="80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  <a:latin typeface="Brush Script MT" panose="03060802040406070304" pitchFamily="66" charset="0"/>
              </a:rPr>
              <a:t>2d * 1</a:t>
            </a:r>
            <a:endParaRPr lang="zh-TW" altLang="en-US" sz="20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1981137-5197-49A7-B767-03DB4CCBC2A6}"/>
              </a:ext>
            </a:extLst>
          </p:cNvPr>
          <p:cNvSpPr txBox="1"/>
          <p:nvPr/>
        </p:nvSpPr>
        <p:spPr>
          <a:xfrm>
            <a:off x="3613676" y="2934686"/>
            <a:ext cx="626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  <a:latin typeface="Brush Script MT" panose="03060802040406070304" pitchFamily="66" charset="0"/>
              </a:rPr>
              <a:t>d * 1</a:t>
            </a:r>
            <a:endParaRPr lang="zh-TW" altLang="en-US" sz="20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3D8FD22-498D-4EB8-A431-79EA1AD15259}"/>
              </a:ext>
            </a:extLst>
          </p:cNvPr>
          <p:cNvSpPr txBox="1"/>
          <p:nvPr/>
        </p:nvSpPr>
        <p:spPr>
          <a:xfrm>
            <a:off x="4647084" y="4034401"/>
            <a:ext cx="80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  <a:latin typeface="Brush Script MT" panose="03060802040406070304" pitchFamily="66" charset="0"/>
              </a:rPr>
              <a:t>2d * 1</a:t>
            </a:r>
            <a:endParaRPr lang="zh-TW" altLang="en-US" sz="20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2C9B126-F992-4612-9623-A35444A43A4D}"/>
              </a:ext>
            </a:extLst>
          </p:cNvPr>
          <p:cNvSpPr txBox="1"/>
          <p:nvPr/>
        </p:nvSpPr>
        <p:spPr>
          <a:xfrm>
            <a:off x="5622898" y="3423308"/>
            <a:ext cx="68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  <a:latin typeface="Brush Script MT" panose="03060802040406070304" pitchFamily="66" charset="0"/>
              </a:rPr>
              <a:t>d * 1</a:t>
            </a:r>
            <a:endParaRPr lang="zh-TW" altLang="en-US" sz="20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EF1A778-16A5-4D5D-9398-1F43800B2CD2}"/>
              </a:ext>
            </a:extLst>
          </p:cNvPr>
          <p:cNvSpPr txBox="1"/>
          <p:nvPr/>
        </p:nvSpPr>
        <p:spPr>
          <a:xfrm>
            <a:off x="3373011" y="4042185"/>
            <a:ext cx="68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  <a:latin typeface="Brush Script MT" panose="03060802040406070304" pitchFamily="66" charset="0"/>
              </a:rPr>
              <a:t>1 * d</a:t>
            </a:r>
            <a:endParaRPr lang="zh-TW" altLang="en-US" sz="20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A6F53F2-08B6-445C-B11C-A0930B668B35}"/>
              </a:ext>
            </a:extLst>
          </p:cNvPr>
          <p:cNvSpPr txBox="1"/>
          <p:nvPr/>
        </p:nvSpPr>
        <p:spPr>
          <a:xfrm>
            <a:off x="6341435" y="3381542"/>
            <a:ext cx="68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  <a:latin typeface="Brush Script MT" panose="03060802040406070304" pitchFamily="66" charset="0"/>
              </a:rPr>
              <a:t>1 * 1</a:t>
            </a:r>
            <a:endParaRPr lang="zh-TW" altLang="en-US" sz="20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6525637-03D7-4E65-AF0A-9D9D80A28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06" y="4519804"/>
            <a:ext cx="3034416" cy="52179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F30681F-B7DD-4CB8-9111-FCF595EAC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7" y="5254767"/>
            <a:ext cx="4243807" cy="1014007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648ABF6-F941-428C-BAF4-ED389C5BD9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9282" y="4109366"/>
            <a:ext cx="3355288" cy="255266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98FFC60-1A54-447A-A832-54457ABB4AFF}"/>
              </a:ext>
            </a:extLst>
          </p:cNvPr>
          <p:cNvSpPr txBox="1"/>
          <p:nvPr/>
        </p:nvSpPr>
        <p:spPr>
          <a:xfrm>
            <a:off x="4176491" y="2533677"/>
            <a:ext cx="384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latin typeface="+mj-lt"/>
              </a:rPr>
              <a:t>h</a:t>
            </a:r>
            <a:r>
              <a:rPr lang="en-US" altLang="zh-TW" dirty="0" err="1">
                <a:latin typeface="Brush Script MT" panose="03060802040406070304" pitchFamily="66" charset="0"/>
              </a:rPr>
              <a:t>t</a:t>
            </a:r>
            <a:r>
              <a:rPr lang="en-US" altLang="zh-TW" dirty="0">
                <a:latin typeface="Brush Script MT" panose="03060802040406070304" pitchFamily="66" charset="0"/>
              </a:rPr>
              <a:t>  </a:t>
            </a:r>
            <a:r>
              <a:rPr lang="en-US" altLang="zh-TW" dirty="0"/>
              <a:t>: hidden state of </a:t>
            </a:r>
            <a:r>
              <a:rPr lang="en-US" altLang="zh-TW" dirty="0" err="1">
                <a:solidFill>
                  <a:srgbClr val="FF0000"/>
                </a:solidFill>
              </a:rPr>
              <a:t>GRUctx</a:t>
            </a:r>
            <a:r>
              <a:rPr lang="en-US" altLang="zh-TW" dirty="0"/>
              <a:t>.</a:t>
            </a:r>
          </a:p>
          <a:p>
            <a:r>
              <a:rPr lang="en-US" altLang="zh-TW" dirty="0" err="1"/>
              <a:t>k</a:t>
            </a:r>
            <a:r>
              <a:rPr lang="en-US" altLang="zh-TW" dirty="0" err="1">
                <a:latin typeface="Brush Script MT" panose="03060802040406070304" pitchFamily="66" charset="0"/>
              </a:rPr>
              <a:t>i</a:t>
            </a:r>
            <a:r>
              <a:rPr lang="en-US" altLang="zh-TW" dirty="0">
                <a:latin typeface="Brush Script MT" panose="03060802040406070304" pitchFamily="66" charset="0"/>
              </a:rPr>
              <a:t> </a:t>
            </a:r>
            <a:r>
              <a:rPr lang="en-US" altLang="zh-TW" dirty="0"/>
              <a:t> : </a:t>
            </a:r>
            <a:r>
              <a:rPr lang="en-US" altLang="zh-TW" dirty="0" err="1"/>
              <a:t>i-</a:t>
            </a:r>
            <a:r>
              <a:rPr lang="en-US" altLang="zh-TW" dirty="0" err="1">
                <a:latin typeface="Brush Script MT" panose="03060802040406070304" pitchFamily="66" charset="0"/>
              </a:rPr>
              <a:t>th</a:t>
            </a:r>
            <a:r>
              <a:rPr lang="en-US" altLang="zh-TW" dirty="0"/>
              <a:t> feature-word embedding.</a:t>
            </a:r>
            <a:endParaRPr lang="zh-TW" altLang="en-US" dirty="0"/>
          </a:p>
        </p:txBody>
      </p:sp>
      <p:sp>
        <p:nvSpPr>
          <p:cNvPr id="2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4A50AC-E070-41AE-B5DE-E17E64FCD11C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A04947D-65AF-4DA9-8C1A-7C805DD299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07" y="4844990"/>
            <a:ext cx="2507787" cy="1014514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491BB14B-A65C-4C15-B67D-C678DFC974B7}"/>
              </a:ext>
            </a:extLst>
          </p:cNvPr>
          <p:cNvSpPr txBox="1"/>
          <p:nvPr/>
        </p:nvSpPr>
        <p:spPr>
          <a:xfrm>
            <a:off x="9672233" y="1236541"/>
            <a:ext cx="155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Attention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0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926 L 0.00091 -0.3513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228AD5-3336-4ECE-AD71-6D76882E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7BD7D40-6B65-4D17-B2FA-65AD35818BD6}"/>
              </a:ext>
            </a:extLst>
          </p:cNvPr>
          <p:cNvSpPr txBox="1"/>
          <p:nvPr/>
        </p:nvSpPr>
        <p:spPr>
          <a:xfrm>
            <a:off x="817569" y="2040091"/>
            <a:ext cx="913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Word-level GRU (</a:t>
            </a:r>
            <a:r>
              <a:rPr lang="en-US" altLang="zh-TW" sz="2400" dirty="0" err="1"/>
              <a:t>GRUwrd</a:t>
            </a:r>
            <a:r>
              <a:rPr lang="en-US" altLang="zh-TW" sz="2400" dirty="0"/>
              <a:t>) :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FFF1F18-99C0-4900-9988-B2EAFEF454FF}"/>
                  </a:ext>
                </a:extLst>
              </p:cNvPr>
              <p:cNvSpPr txBox="1"/>
              <p:nvPr/>
            </p:nvSpPr>
            <p:spPr>
              <a:xfrm>
                <a:off x="1245155" y="3906442"/>
                <a:ext cx="7024159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= current word vector representation .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FFF1F18-99C0-4900-9988-B2EAFEF45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55" y="3906442"/>
                <a:ext cx="7024159" cy="449803"/>
              </a:xfrm>
              <a:prstGeom prst="rect">
                <a:avLst/>
              </a:prstGeom>
              <a:blipFill>
                <a:blip r:embed="rId2"/>
                <a:stretch>
                  <a:fillRect t="-13514" b="-29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E0996031-229A-4C08-BCB1-71DBDF09C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052" y="2802725"/>
            <a:ext cx="3686689" cy="100979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6007B84-CEFA-4C1A-AEA4-318CE2C7B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052" y="4591865"/>
            <a:ext cx="3258005" cy="6192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02A6F07-9BD8-4857-A9EE-78DC68D20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052" y="5756302"/>
            <a:ext cx="3415746" cy="554619"/>
          </a:xfrm>
          <a:prstGeom prst="rect">
            <a:avLst/>
          </a:prstGeom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1F2D0E9-763A-4D79-91E7-8C995E1E8C5C}"/>
              </a:ext>
            </a:extLst>
          </p:cNvPr>
          <p:cNvCxnSpPr>
            <a:cxnSpLocks/>
          </p:cNvCxnSpPr>
          <p:nvPr/>
        </p:nvCxnSpPr>
        <p:spPr>
          <a:xfrm>
            <a:off x="2342832" y="5093074"/>
            <a:ext cx="1966443" cy="781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F532548-E42B-47CC-8916-A5635240081C}"/>
              </a:ext>
            </a:extLst>
          </p:cNvPr>
          <p:cNvSpPr txBox="1"/>
          <p:nvPr/>
        </p:nvSpPr>
        <p:spPr>
          <a:xfrm>
            <a:off x="4309275" y="5229329"/>
            <a:ext cx="426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The input vector of next state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B505B0-85A0-4215-9241-52B0908E713D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9F2FE44-89B1-400A-84CC-DBAD9AF4F6E3}"/>
              </a:ext>
            </a:extLst>
          </p:cNvPr>
          <p:cNvSpPr txBox="1"/>
          <p:nvPr/>
        </p:nvSpPr>
        <p:spPr>
          <a:xfrm>
            <a:off x="9556324" y="1233451"/>
            <a:ext cx="219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Word Generation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7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228AD5-3336-4ECE-AD71-6D76882E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7BD7D40-6B65-4D17-B2FA-65AD35818BD6}"/>
              </a:ext>
            </a:extLst>
          </p:cNvPr>
          <p:cNvSpPr txBox="1"/>
          <p:nvPr/>
        </p:nvSpPr>
        <p:spPr>
          <a:xfrm>
            <a:off x="817569" y="2040091"/>
            <a:ext cx="913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Word-level GRU (</a:t>
            </a:r>
            <a:r>
              <a:rPr lang="en-US" altLang="zh-TW" sz="2400" dirty="0" err="1"/>
              <a:t>GRUwrd</a:t>
            </a:r>
            <a:r>
              <a:rPr lang="en-US" altLang="zh-TW" sz="2400" dirty="0"/>
              <a:t>) :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FD41A65-3B44-42B4-8B2B-DE7832B44605}"/>
                  </a:ext>
                </a:extLst>
              </p:cNvPr>
              <p:cNvSpPr/>
              <p:nvPr/>
            </p:nvSpPr>
            <p:spPr>
              <a:xfrm>
                <a:off x="1154627" y="2488008"/>
                <a:ext cx="3590855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dirty="0"/>
                  <a:t>= 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,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−1,   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400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FD41A65-3B44-42B4-8B2B-DE7832B44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27" y="2488008"/>
                <a:ext cx="3590855" cy="633571"/>
              </a:xfrm>
              <a:prstGeom prst="rect">
                <a:avLst/>
              </a:prstGeom>
              <a:blipFill>
                <a:blip r:embed="rId2"/>
                <a:stretch>
                  <a:fillRect r="-1528" b="-201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E485EA-765A-4156-8A91-3BCAEB1787DA}"/>
                  </a:ext>
                </a:extLst>
              </p:cNvPr>
              <p:cNvSpPr/>
              <p:nvPr/>
            </p:nvSpPr>
            <p:spPr>
              <a:xfrm>
                <a:off x="1780142" y="3186335"/>
                <a:ext cx="3926154" cy="54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,   0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altLang="zh-TW" dirty="0"/>
                  <a:t>=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,</a:t>
                </a:r>
                <a:r>
                  <a:rPr lang="en-US" altLang="zh-TW" sz="2800" dirty="0">
                    <a:latin typeface="Cambria Math" panose="02040503050406030204" pitchFamily="18" charset="0"/>
                  </a:rPr>
                  <a:t>u </a:t>
                </a:r>
                <a:r>
                  <a:rPr lang="en-US" altLang="zh-TW" sz="2400" dirty="0"/>
                  <a:t>,</a:t>
                </a:r>
                <a:r>
                  <a:rPr lang="en-US" altLang="zh-TW" sz="2800" dirty="0">
                    <a:latin typeface="Cambria Math" panose="02040503050406030204" pitchFamily="18" charset="0"/>
                  </a:rPr>
                  <a:t>v</a:t>
                </a:r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r>
                  <a:rPr lang="en-US" altLang="zh-TW" sz="2400" dirty="0"/>
                  <a:t> 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E485EA-765A-4156-8A91-3BCAEB178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142" y="3186335"/>
                <a:ext cx="3926154" cy="549959"/>
              </a:xfrm>
              <a:prstGeom prst="rect">
                <a:avLst/>
              </a:prstGeom>
              <a:blipFill>
                <a:blip r:embed="rId3"/>
                <a:stretch>
                  <a:fillRect t="-13333" b="-2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5911A6F-D9EB-4BE4-835C-79A3189D84A9}"/>
                  </a:ext>
                </a:extLst>
              </p:cNvPr>
              <p:cNvSpPr/>
              <p:nvPr/>
            </p:nvSpPr>
            <p:spPr>
              <a:xfrm>
                <a:off x="7937832" y="3186335"/>
                <a:ext cx="3590350" cy="550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sz="2400" dirty="0">
                    <a:latin typeface="Blackadder ITC" panose="04020505051007020D02" pitchFamily="82" charset="0"/>
                  </a:rPr>
                  <a:t>f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altLang="zh-TW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400" dirty="0"/>
                  <a:t> 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5911A6F-D9EB-4BE4-835C-79A3189D8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832" y="3186335"/>
                <a:ext cx="3590350" cy="550087"/>
              </a:xfrm>
              <a:prstGeom prst="rect">
                <a:avLst/>
              </a:prstGeom>
              <a:blipFill>
                <a:blip r:embed="rId4"/>
                <a:stretch>
                  <a:fillRect t="-2222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7B59D10-FB23-40D3-B6C5-6BF9680EDC4E}"/>
                  </a:ext>
                </a:extLst>
              </p:cNvPr>
              <p:cNvSpPr/>
              <p:nvPr/>
            </p:nvSpPr>
            <p:spPr>
              <a:xfrm>
                <a:off x="5415412" y="3251525"/>
                <a:ext cx="807209" cy="48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 ,  1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7B59D10-FB23-40D3-B6C5-6BF9680ED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12" y="3251525"/>
                <a:ext cx="807209" cy="484172"/>
              </a:xfrm>
              <a:prstGeom prst="rect">
                <a:avLst/>
              </a:prstGeom>
              <a:blipFill>
                <a:blip r:embed="rId5"/>
                <a:stretch>
                  <a:fillRect l="-2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872F738-99EB-4795-96C4-E8064BDA485C}"/>
                  </a:ext>
                </a:extLst>
              </p:cNvPr>
              <p:cNvSpPr/>
              <p:nvPr/>
            </p:nvSpPr>
            <p:spPr>
              <a:xfrm>
                <a:off x="6327435" y="3310230"/>
                <a:ext cx="807209" cy="484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40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872F738-99EB-4795-96C4-E8064BDA4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35" y="3310230"/>
                <a:ext cx="807209" cy="484556"/>
              </a:xfrm>
              <a:prstGeom prst="rect">
                <a:avLst/>
              </a:prstGeom>
              <a:blipFill>
                <a:blip r:embed="rId6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70227D-C879-4B7F-AE7E-4CCA908BAF23}"/>
              </a:ext>
            </a:extLst>
          </p:cNvPr>
          <p:cNvSpPr txBox="1"/>
          <p:nvPr/>
        </p:nvSpPr>
        <p:spPr>
          <a:xfrm>
            <a:off x="7205316" y="3254279"/>
            <a:ext cx="70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…..</a:t>
            </a:r>
            <a:endParaRPr lang="zh-TW" altLang="en-US" sz="24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3628330-07ED-4EC3-81A9-0AD90213F561}"/>
              </a:ext>
            </a:extLst>
          </p:cNvPr>
          <p:cNvSpPr txBox="1"/>
          <p:nvPr/>
        </p:nvSpPr>
        <p:spPr>
          <a:xfrm>
            <a:off x="5255092" y="3309084"/>
            <a:ext cx="22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3229788-1131-4EE9-BD86-8D8C7A0293D9}"/>
              </a:ext>
            </a:extLst>
          </p:cNvPr>
          <p:cNvSpPr txBox="1"/>
          <p:nvPr/>
        </p:nvSpPr>
        <p:spPr>
          <a:xfrm>
            <a:off x="5989275" y="3309083"/>
            <a:ext cx="78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,</a:t>
            </a:r>
            <a:endParaRPr lang="zh-TW" altLang="en-US" sz="2400" b="1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4FF4459-FC4C-416A-A95E-E60D209EA809}"/>
              </a:ext>
            </a:extLst>
          </p:cNvPr>
          <p:cNvSpPr txBox="1"/>
          <p:nvPr/>
        </p:nvSpPr>
        <p:spPr>
          <a:xfrm>
            <a:off x="8016007" y="3697760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F0"/>
                </a:solidFill>
                <a:latin typeface="Brush Script MT" panose="03060802040406070304" pitchFamily="66" charset="0"/>
              </a:rPr>
              <a:t>d</a:t>
            </a:r>
            <a:r>
              <a:rPr lang="en-US" altLang="zh-TW" sz="2400" dirty="0">
                <a:solidFill>
                  <a:srgbClr val="00B0F0"/>
                </a:solidFill>
              </a:rPr>
              <a:t> * 1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D2421EA-9D3E-425C-B470-7C28EE84484C}"/>
              </a:ext>
            </a:extLst>
          </p:cNvPr>
          <p:cNvSpPr txBox="1"/>
          <p:nvPr/>
        </p:nvSpPr>
        <p:spPr>
          <a:xfrm>
            <a:off x="5372711" y="3679259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F0"/>
                </a:solidFill>
                <a:latin typeface="Brush Script MT" panose="03060802040406070304" pitchFamily="66" charset="0"/>
              </a:rPr>
              <a:t>d</a:t>
            </a:r>
            <a:r>
              <a:rPr lang="en-US" altLang="zh-TW" sz="2400" dirty="0">
                <a:solidFill>
                  <a:srgbClr val="00B0F0"/>
                </a:solidFill>
              </a:rPr>
              <a:t> * 1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EF76F3E-35A2-49FE-AF2E-4CA55963A9D4}"/>
              </a:ext>
            </a:extLst>
          </p:cNvPr>
          <p:cNvSpPr txBox="1"/>
          <p:nvPr/>
        </p:nvSpPr>
        <p:spPr>
          <a:xfrm>
            <a:off x="6340318" y="3714201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F0"/>
                </a:solidFill>
                <a:latin typeface="Brush Script MT" panose="03060802040406070304" pitchFamily="66" charset="0"/>
              </a:rPr>
              <a:t>d</a:t>
            </a:r>
            <a:r>
              <a:rPr lang="en-US" altLang="zh-TW" sz="2400" dirty="0">
                <a:solidFill>
                  <a:srgbClr val="00B0F0"/>
                </a:solidFill>
              </a:rPr>
              <a:t> * 1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F0EEC31-03E2-4EAE-BBCC-2AEF0EB530A8}"/>
              </a:ext>
            </a:extLst>
          </p:cNvPr>
          <p:cNvSpPr txBox="1"/>
          <p:nvPr/>
        </p:nvSpPr>
        <p:spPr>
          <a:xfrm>
            <a:off x="1811071" y="3715943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F0"/>
                </a:solidFill>
                <a:latin typeface="Brush Script MT" panose="03060802040406070304" pitchFamily="66" charset="0"/>
              </a:rPr>
              <a:t>d</a:t>
            </a:r>
            <a:r>
              <a:rPr lang="en-US" altLang="zh-TW" sz="2400" dirty="0">
                <a:solidFill>
                  <a:srgbClr val="00B0F0"/>
                </a:solidFill>
              </a:rPr>
              <a:t> * 1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E6B55DF-101B-49A6-9010-21EC89A303FD}"/>
              </a:ext>
            </a:extLst>
          </p:cNvPr>
          <p:cNvSpPr txBox="1"/>
          <p:nvPr/>
        </p:nvSpPr>
        <p:spPr>
          <a:xfrm>
            <a:off x="7236103" y="3715943"/>
            <a:ext cx="70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…..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33" name="左大括弧 32">
            <a:extLst>
              <a:ext uri="{FF2B5EF4-FFF2-40B4-BE49-F238E27FC236}">
                <a16:creationId xmlns:a16="http://schemas.microsoft.com/office/drawing/2014/main" id="{9E2060AA-1B05-4197-8AF3-F67AE59E9126}"/>
              </a:ext>
            </a:extLst>
          </p:cNvPr>
          <p:cNvSpPr/>
          <p:nvPr/>
        </p:nvSpPr>
        <p:spPr>
          <a:xfrm rot="16200000">
            <a:off x="3922637" y="2661883"/>
            <a:ext cx="342283" cy="3572643"/>
          </a:xfrm>
          <a:prstGeom prst="leftBrace">
            <a:avLst>
              <a:gd name="adj1" fmla="val 8333"/>
              <a:gd name="adj2" fmla="val 507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510FF10-35AA-405D-9DD1-6FBA4D0E2B41}"/>
                  </a:ext>
                </a:extLst>
              </p:cNvPr>
              <p:cNvSpPr/>
              <p:nvPr/>
            </p:nvSpPr>
            <p:spPr>
              <a:xfrm>
                <a:off x="3718297" y="4701492"/>
                <a:ext cx="10271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TW" sz="2800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510FF10-35AA-405D-9DD1-6FBA4D0E2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97" y="4701492"/>
                <a:ext cx="10271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左大括弧 34">
            <a:extLst>
              <a:ext uri="{FF2B5EF4-FFF2-40B4-BE49-F238E27FC236}">
                <a16:creationId xmlns:a16="http://schemas.microsoft.com/office/drawing/2014/main" id="{D048D74B-E9AA-496B-A5C6-3E8DB3FA681C}"/>
              </a:ext>
            </a:extLst>
          </p:cNvPr>
          <p:cNvSpPr/>
          <p:nvPr/>
        </p:nvSpPr>
        <p:spPr>
          <a:xfrm rot="16200000">
            <a:off x="4312654" y="3096681"/>
            <a:ext cx="342283" cy="4469149"/>
          </a:xfrm>
          <a:prstGeom prst="leftBrace">
            <a:avLst>
              <a:gd name="adj1" fmla="val 8333"/>
              <a:gd name="adj2" fmla="val 507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8EFA25D2-4492-46CA-892D-9FC99F46CBC2}"/>
                  </a:ext>
                </a:extLst>
              </p:cNvPr>
              <p:cNvSpPr/>
              <p:nvPr/>
            </p:nvSpPr>
            <p:spPr>
              <a:xfrm>
                <a:off x="3970149" y="5519944"/>
                <a:ext cx="128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TW" sz="2800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8EFA25D2-4492-46CA-892D-9FC99F46C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149" y="5519944"/>
                <a:ext cx="128494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左大括弧 36">
            <a:extLst>
              <a:ext uri="{FF2B5EF4-FFF2-40B4-BE49-F238E27FC236}">
                <a16:creationId xmlns:a16="http://schemas.microsoft.com/office/drawing/2014/main" id="{1674BA5B-E003-407D-A5E8-66689BC9BB69}"/>
              </a:ext>
            </a:extLst>
          </p:cNvPr>
          <p:cNvSpPr/>
          <p:nvPr/>
        </p:nvSpPr>
        <p:spPr>
          <a:xfrm rot="16200000">
            <a:off x="5399622" y="2829771"/>
            <a:ext cx="342283" cy="6643087"/>
          </a:xfrm>
          <a:prstGeom prst="leftBrace">
            <a:avLst>
              <a:gd name="adj1" fmla="val 8333"/>
              <a:gd name="adj2" fmla="val 507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D59B1FE-A8DE-451D-9D68-1AE19F1C5F1E}"/>
                  </a:ext>
                </a:extLst>
              </p:cNvPr>
              <p:cNvSpPr/>
              <p:nvPr/>
            </p:nvSpPr>
            <p:spPr>
              <a:xfrm>
                <a:off x="5055375" y="6302895"/>
                <a:ext cx="128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TW" sz="2800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D59B1FE-A8DE-451D-9D68-1AE19F1C5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75" y="6302895"/>
                <a:ext cx="128494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56306D-CA9A-44D5-8717-32828DDAEAB3}" type="slidenum">
              <a:rPr lang="en-US" smtClean="0">
                <a:solidFill>
                  <a:prstClr val="black"/>
                </a:solidFill>
              </a:r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8B39F6A-83F7-42BB-BD4D-174ACED24EA5}"/>
              </a:ext>
            </a:extLst>
          </p:cNvPr>
          <p:cNvSpPr txBox="1"/>
          <p:nvPr/>
        </p:nvSpPr>
        <p:spPr>
          <a:xfrm>
            <a:off x="9556324" y="1233451"/>
            <a:ext cx="219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Word Generation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17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228AD5-3336-4ECE-AD71-6D76882E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7BD7D40-6B65-4D17-B2FA-65AD35818BD6}"/>
              </a:ext>
            </a:extLst>
          </p:cNvPr>
          <p:cNvSpPr txBox="1"/>
          <p:nvPr/>
        </p:nvSpPr>
        <p:spPr>
          <a:xfrm>
            <a:off x="817569" y="2040091"/>
            <a:ext cx="913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Word-level GRU (</a:t>
            </a:r>
            <a:r>
              <a:rPr lang="en-US" altLang="zh-TW" sz="2400" dirty="0" err="1"/>
              <a:t>GRUwrd</a:t>
            </a:r>
            <a:r>
              <a:rPr lang="en-US" altLang="zh-TW" sz="2400" dirty="0"/>
              <a:t>) :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9767A6-41D5-468D-870E-221D9CD1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03" y="3198167"/>
            <a:ext cx="3456258" cy="46166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6F4997E-B5EE-4476-84B2-6D3849C14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2930283"/>
            <a:ext cx="3362993" cy="92724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DCB1E649-A49E-43C0-A129-E60F49633AE8}"/>
              </a:ext>
            </a:extLst>
          </p:cNvPr>
          <p:cNvSpPr txBox="1"/>
          <p:nvPr/>
        </p:nvSpPr>
        <p:spPr>
          <a:xfrm>
            <a:off x="930810" y="4356244"/>
            <a:ext cx="505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Multinomial distribution over vocabulary V on review text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871954D-D4A1-4475-A80A-69F1F8A53DBF}"/>
              </a:ext>
            </a:extLst>
          </p:cNvPr>
          <p:cNvSpPr txBox="1"/>
          <p:nvPr/>
        </p:nvSpPr>
        <p:spPr>
          <a:xfrm>
            <a:off x="6096000" y="4508644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Generate the next word by selecting the largest probability one.</a:t>
            </a:r>
            <a:endParaRPr lang="zh-TW" altLang="en-US" sz="2400" dirty="0"/>
          </a:p>
        </p:txBody>
      </p:sp>
      <p:sp>
        <p:nvSpPr>
          <p:cNvPr id="11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4F3817-8EBC-4291-9952-CD786875827D}" type="slidenum">
              <a:rPr lang="en-US" smtClean="0">
                <a:solidFill>
                  <a:prstClr val="black"/>
                </a:solidFill>
              </a:r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B3BBF8D-6A02-44BE-B2B3-F38C84F6385B}"/>
              </a:ext>
            </a:extLst>
          </p:cNvPr>
          <p:cNvSpPr txBox="1"/>
          <p:nvPr/>
        </p:nvSpPr>
        <p:spPr>
          <a:xfrm>
            <a:off x="9556324" y="1233451"/>
            <a:ext cx="219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Word Generation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0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228AD5-3336-4ECE-AD71-6D76882E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7BD7D40-6B65-4D17-B2FA-65AD35818BD6}"/>
              </a:ext>
            </a:extLst>
          </p:cNvPr>
          <p:cNvSpPr txBox="1"/>
          <p:nvPr/>
        </p:nvSpPr>
        <p:spPr>
          <a:xfrm>
            <a:off x="817569" y="2040091"/>
            <a:ext cx="9132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Word-level GRU (</a:t>
            </a:r>
            <a:r>
              <a:rPr lang="en-US" altLang="zh-TW" sz="2400" dirty="0" err="1"/>
              <a:t>GRUwrd</a:t>
            </a:r>
            <a:r>
              <a:rPr lang="en-US" altLang="zh-TW" sz="2400" dirty="0"/>
              <a:t>) :</a:t>
            </a: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Loss function: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36AD914-9354-4E97-951B-4A1D5BC8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16" y="3840772"/>
            <a:ext cx="3769983" cy="92724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DAA5DD9-EF77-42CF-A6BA-99E39BB3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974" y="3448221"/>
            <a:ext cx="3611376" cy="927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0D5FAB9-7D0F-4D68-9D7C-5A2B43EE393D}"/>
                  </a:ext>
                </a:extLst>
              </p:cNvPr>
              <p:cNvSpPr/>
              <p:nvPr/>
            </p:nvSpPr>
            <p:spPr>
              <a:xfrm>
                <a:off x="589106" y="5164274"/>
                <a:ext cx="6454652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sz="2400" dirty="0"/>
                  <a:t>index of the word in the Vocabulary.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0D5FAB9-7D0F-4D68-9D7C-5A2B43EE3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6" y="5164274"/>
                <a:ext cx="6454652" cy="573427"/>
              </a:xfrm>
              <a:prstGeom prst="rect">
                <a:avLst/>
              </a:prstGeom>
              <a:blipFill>
                <a:blip r:embed="rId4"/>
                <a:stretch>
                  <a:fillRect r="-567" b="-191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B1E0F195-C1C3-4C66-AE07-E4B0214B1E05}"/>
              </a:ext>
            </a:extLst>
          </p:cNvPr>
          <p:cNvSpPr txBox="1"/>
          <p:nvPr/>
        </p:nvSpPr>
        <p:spPr>
          <a:xfrm>
            <a:off x="1409700" y="3089548"/>
            <a:ext cx="318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Training stage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F3DE0BA-B6C6-47CB-8668-D2B29BF3707C}"/>
              </a:ext>
            </a:extLst>
          </p:cNvPr>
          <p:cNvSpPr txBox="1"/>
          <p:nvPr/>
        </p:nvSpPr>
        <p:spPr>
          <a:xfrm>
            <a:off x="6821302" y="2871088"/>
            <a:ext cx="297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Testing stage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718C45-1106-4655-BBD7-B859982196EE}"/>
              </a:ext>
            </a:extLst>
          </p:cNvPr>
          <p:cNvSpPr/>
          <p:nvPr/>
        </p:nvSpPr>
        <p:spPr>
          <a:xfrm>
            <a:off x="7383469" y="4937874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Beam 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Brush Script MT" panose="03060802040406070304" pitchFamily="66" charset="0"/>
              </a:rPr>
              <a:t>S</a:t>
            </a:r>
            <a:r>
              <a:rPr lang="en-US" altLang="zh-TW" sz="2400" dirty="0"/>
              <a:t> :generated sequence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+mj-lt"/>
              </a:rPr>
              <a:t>|</a:t>
            </a:r>
            <a:r>
              <a:rPr lang="en-US" altLang="zh-TW" sz="2400" dirty="0">
                <a:latin typeface="Brush Script MT" panose="03060802040406070304" pitchFamily="66" charset="0"/>
              </a:rPr>
              <a:t>S</a:t>
            </a:r>
            <a:r>
              <a:rPr lang="en-US" altLang="zh-TW" sz="2400" dirty="0">
                <a:latin typeface="+mj-lt"/>
              </a:rPr>
              <a:t>|:beam size.</a:t>
            </a:r>
            <a:endParaRPr lang="zh-TW" altLang="en-US" dirty="0">
              <a:latin typeface="+mj-lt"/>
            </a:endParaRPr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4AA4D2-758A-426E-8BBF-903727D1F158}" type="slidenum">
              <a:rPr lang="en-US" smtClean="0">
                <a:solidFill>
                  <a:prstClr val="black"/>
                </a:solidFill>
              </a:r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D46C6D1-9D29-4183-A7EB-A88336A1E4B0}"/>
              </a:ext>
            </a:extLst>
          </p:cNvPr>
          <p:cNvSpPr txBox="1"/>
          <p:nvPr/>
        </p:nvSpPr>
        <p:spPr>
          <a:xfrm>
            <a:off x="9556324" y="1233451"/>
            <a:ext cx="263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Loss of generation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38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228AD5-3336-4ECE-AD71-6D76882E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7BD7D40-6B65-4D17-B2FA-65AD35818BD6}"/>
              </a:ext>
            </a:extLst>
          </p:cNvPr>
          <p:cNvSpPr txBox="1"/>
          <p:nvPr/>
        </p:nvSpPr>
        <p:spPr>
          <a:xfrm>
            <a:off x="938756" y="2003597"/>
            <a:ext cx="913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Loss function: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Multi-task learning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55482E0-399A-4490-990C-6A04847C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64" y="3429000"/>
            <a:ext cx="8800186" cy="1450771"/>
          </a:xfrm>
          <a:prstGeom prst="rect">
            <a:avLst/>
          </a:prstGeom>
        </p:spPr>
      </p:pic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64345B-ABD6-43D6-BA06-7CBA03F76253}" type="slidenum">
              <a:rPr lang="en-US" smtClean="0">
                <a:solidFill>
                  <a:prstClr val="black"/>
                </a:solidFill>
              </a:r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9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449F61-EEC3-49C3-B9B0-2F0B8329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B95680-9C3E-4E3D-B3A6-998514A7C4C2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Personalized Explanation Generation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639EAFC-C909-4DE5-AB0D-ABDF0DCE70E6}"/>
              </a:ext>
            </a:extLst>
          </p:cNvPr>
          <p:cNvSpPr txBox="1"/>
          <p:nvPr/>
        </p:nvSpPr>
        <p:spPr>
          <a:xfrm>
            <a:off x="1497556" y="2162175"/>
            <a:ext cx="91894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/>
              <a:t>Auto-denoising: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The supervised factor of </a:t>
            </a:r>
            <a:r>
              <a:rPr lang="en-US" altLang="zh-TW" sz="3200" dirty="0" err="1">
                <a:latin typeface="Brush Script MT" panose="03060802040406070304" pitchFamily="66" charset="0"/>
              </a:rPr>
              <a:t>i</a:t>
            </a:r>
            <a:r>
              <a:rPr lang="en-US" altLang="zh-TW" sz="2400" dirty="0" err="1"/>
              <a:t>-th</a:t>
            </a:r>
            <a:r>
              <a:rPr lang="en-US" altLang="zh-TW" sz="2400" dirty="0"/>
              <a:t> sentence in the review.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Brush Script MT" panose="03060802040406070304" pitchFamily="66" charset="0"/>
              </a:rPr>
              <a:t> </a:t>
            </a:r>
            <a:r>
              <a:rPr lang="en-US" altLang="zh-TW" sz="3200" dirty="0">
                <a:latin typeface="Brush Script MT" panose="03060802040406070304" pitchFamily="66" charset="0"/>
              </a:rPr>
              <a:t>k </a:t>
            </a:r>
            <a:r>
              <a:rPr lang="en-US" altLang="zh-TW" sz="2400" dirty="0"/>
              <a:t>: set of the feature words.</a:t>
            </a:r>
            <a:endParaRPr lang="zh-TW" alt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78A8BAF0-47E7-40E9-8340-C40C35B89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0" r="36339"/>
          <a:stretch/>
        </p:blipFill>
        <p:spPr>
          <a:xfrm>
            <a:off x="4464365" y="3826874"/>
            <a:ext cx="2257882" cy="1700612"/>
          </a:xfrm>
          <a:prstGeom prst="rect">
            <a:avLst/>
          </a:prstGeom>
        </p:spPr>
      </p:pic>
      <p:sp>
        <p:nvSpPr>
          <p:cNvPr id="28" name="圖說文字: 直線 27">
            <a:extLst>
              <a:ext uri="{FF2B5EF4-FFF2-40B4-BE49-F238E27FC236}">
                <a16:creationId xmlns:a16="http://schemas.microsoft.com/office/drawing/2014/main" id="{B6A43A2F-E196-494D-A1A6-8E31095B935D}"/>
              </a:ext>
            </a:extLst>
          </p:cNvPr>
          <p:cNvSpPr/>
          <p:nvPr/>
        </p:nvSpPr>
        <p:spPr>
          <a:xfrm>
            <a:off x="7886740" y="3263843"/>
            <a:ext cx="3638510" cy="830997"/>
          </a:xfrm>
          <a:prstGeom prst="borderCallout1">
            <a:avLst>
              <a:gd name="adj1" fmla="val 51529"/>
              <a:gd name="adj2" fmla="val -209"/>
              <a:gd name="adj3" fmla="val 106769"/>
              <a:gd name="adj4" fmla="val -30741"/>
            </a:avLst>
          </a:prstGeom>
          <a:noFill/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FD5540F-B6DD-4400-AAEF-CC2943EF731C}"/>
              </a:ext>
            </a:extLst>
          </p:cNvPr>
          <p:cNvSpPr txBox="1"/>
          <p:nvPr/>
        </p:nvSpPr>
        <p:spPr>
          <a:xfrm>
            <a:off x="7957988" y="3339712"/>
            <a:ext cx="349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Number of the </a:t>
            </a:r>
            <a:r>
              <a:rPr lang="en-US" altLang="zh-TW" sz="2000" dirty="0">
                <a:solidFill>
                  <a:srgbClr val="FF0000"/>
                </a:solidFill>
              </a:rPr>
              <a:t>feature words</a:t>
            </a:r>
            <a:r>
              <a:rPr lang="en-US" altLang="zh-TW" sz="2000" dirty="0"/>
              <a:t> in </a:t>
            </a:r>
            <a:r>
              <a:rPr lang="en-US" altLang="zh-TW" sz="2800" dirty="0" err="1">
                <a:latin typeface="Brush Script MT" panose="03060802040406070304" pitchFamily="66" charset="0"/>
              </a:rPr>
              <a:t>i</a:t>
            </a:r>
            <a:r>
              <a:rPr lang="en-US" altLang="zh-TW" sz="2000" dirty="0" err="1"/>
              <a:t>-th</a:t>
            </a:r>
            <a:r>
              <a:rPr lang="en-US" altLang="zh-TW" sz="2000" dirty="0"/>
              <a:t> sentence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31" name="圖說文字: 直線 30">
            <a:extLst>
              <a:ext uri="{FF2B5EF4-FFF2-40B4-BE49-F238E27FC236}">
                <a16:creationId xmlns:a16="http://schemas.microsoft.com/office/drawing/2014/main" id="{AB9063CA-3255-41FD-9497-328727D1E5F6}"/>
              </a:ext>
            </a:extLst>
          </p:cNvPr>
          <p:cNvSpPr/>
          <p:nvPr/>
        </p:nvSpPr>
        <p:spPr>
          <a:xfrm>
            <a:off x="7886740" y="5133089"/>
            <a:ext cx="3638510" cy="784562"/>
          </a:xfrm>
          <a:prstGeom prst="borderCallout1">
            <a:avLst>
              <a:gd name="adj1" fmla="val 51529"/>
              <a:gd name="adj2" fmla="val -209"/>
              <a:gd name="adj3" fmla="val 2021"/>
              <a:gd name="adj4" fmla="val -29668"/>
            </a:avLst>
          </a:prstGeom>
          <a:noFill/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7625D71-BBA8-4D40-888C-7E6F8A7E4CE2}"/>
              </a:ext>
            </a:extLst>
          </p:cNvPr>
          <p:cNvSpPr txBox="1"/>
          <p:nvPr/>
        </p:nvSpPr>
        <p:spPr>
          <a:xfrm>
            <a:off x="7957989" y="5202630"/>
            <a:ext cx="349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Total number of the </a:t>
            </a:r>
            <a:r>
              <a:rPr lang="en-US" altLang="zh-TW" sz="2000" dirty="0">
                <a:solidFill>
                  <a:srgbClr val="FF0000"/>
                </a:solidFill>
              </a:rPr>
              <a:t>words</a:t>
            </a:r>
            <a:r>
              <a:rPr lang="en-US" altLang="zh-TW" sz="2000" dirty="0"/>
              <a:t> in </a:t>
            </a:r>
            <a:r>
              <a:rPr lang="en-US" altLang="zh-TW" sz="2800" dirty="0" err="1">
                <a:latin typeface="Brush Script MT" panose="03060802040406070304" pitchFamily="66" charset="0"/>
              </a:rPr>
              <a:t>i</a:t>
            </a:r>
            <a:r>
              <a:rPr lang="en-US" altLang="zh-TW" sz="2000" dirty="0" err="1"/>
              <a:t>-th</a:t>
            </a:r>
            <a:r>
              <a:rPr lang="en-US" altLang="zh-TW" sz="2000" dirty="0"/>
              <a:t> sentence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1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88F08F-9DBB-40AC-B72F-EE467BA976C1}" type="slidenum">
              <a:rPr lang="en-US" smtClean="0">
                <a:solidFill>
                  <a:prstClr val="black"/>
                </a:solidFill>
              </a:r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1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29E3377-AFC1-44C7-9618-2CAC04660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008800"/>
            <a:ext cx="7010400" cy="440313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9D35420-9467-4FAA-BAB0-AB9150C6A438}"/>
              </a:ext>
            </a:extLst>
          </p:cNvPr>
          <p:cNvSpPr txBox="1"/>
          <p:nvPr/>
        </p:nvSpPr>
        <p:spPr>
          <a:xfrm>
            <a:off x="50120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Datasets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78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5BF1-A64A-4D32-94AF-7874B1DB025C}" type="slidenum">
              <a:rPr lang="en-US" smtClean="0">
                <a:solidFill>
                  <a:prstClr val="white"/>
                </a:solidFill>
              </a:rPr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D35420-9467-4FAA-BAB0-AB9150C6A438}"/>
              </a:ext>
            </a:extLst>
          </p:cNvPr>
          <p:cNvSpPr txBox="1"/>
          <p:nvPr/>
        </p:nvSpPr>
        <p:spPr>
          <a:xfrm>
            <a:off x="50120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Rating Regression Evaluation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7977283-DD7C-4A42-AC28-0F61124E9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879" y="2637576"/>
            <a:ext cx="8246721" cy="374274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ED81913-AAE9-43CD-B0B6-E9A671617F52}"/>
              </a:ext>
            </a:extLst>
          </p:cNvPr>
          <p:cNvSpPr txBox="1"/>
          <p:nvPr/>
        </p:nvSpPr>
        <p:spPr>
          <a:xfrm>
            <a:off x="1887879" y="2239412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RMSE values for rating regression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FD5D567-90DB-4EE6-BFB0-C7F73B60DFBC}"/>
              </a:ext>
            </a:extLst>
          </p:cNvPr>
          <p:cNvSpPr/>
          <p:nvPr/>
        </p:nvSpPr>
        <p:spPr>
          <a:xfrm>
            <a:off x="1887879" y="5588000"/>
            <a:ext cx="8068921" cy="46166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AA325-3633-41A4-89FB-34C379FD4D45}" type="slidenum">
              <a:rPr lang="en-US" smtClean="0">
                <a:solidFill>
                  <a:prstClr val="black"/>
                </a:solidFill>
              </a:r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9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D35420-9467-4FAA-BAB0-AB9150C6A438}"/>
              </a:ext>
            </a:extLst>
          </p:cNvPr>
          <p:cNvSpPr txBox="1"/>
          <p:nvPr/>
        </p:nvSpPr>
        <p:spPr>
          <a:xfrm>
            <a:off x="5012079" y="1175299"/>
            <a:ext cx="695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Explanation Sentence Generation Evaluation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ED81913-AAE9-43CD-B0B6-E9A671617F52}"/>
              </a:ext>
            </a:extLst>
          </p:cNvPr>
          <p:cNvSpPr txBox="1"/>
          <p:nvPr/>
        </p:nvSpPr>
        <p:spPr>
          <a:xfrm>
            <a:off x="765080" y="2275360"/>
            <a:ext cx="1142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BLEU-1 (B-1), BLEU-4 (B-4) and Feature words coverage(FC)</a:t>
            </a:r>
            <a:endParaRPr lang="zh-TW" altLang="en-US" sz="3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967EBA4-DCD4-4712-A1ED-C7776F64C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72" y="2848906"/>
            <a:ext cx="10001258" cy="219673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FD5D567-90DB-4EE6-BFB0-C7F73B60DFBC}"/>
              </a:ext>
            </a:extLst>
          </p:cNvPr>
          <p:cNvSpPr/>
          <p:nvPr/>
        </p:nvSpPr>
        <p:spPr>
          <a:xfrm>
            <a:off x="1207344" y="4463707"/>
            <a:ext cx="9856184" cy="46166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2B2184A-608C-4D41-BCD3-43ED51B4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645" y="5258260"/>
            <a:ext cx="3948855" cy="956555"/>
          </a:xfrm>
          <a:prstGeom prst="rect">
            <a:avLst/>
          </a:prstGeom>
        </p:spPr>
      </p:pic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4268EA-FD6D-4572-873B-561653EE0407}" type="slidenum">
              <a:rPr lang="en-US" smtClean="0">
                <a:solidFill>
                  <a:prstClr val="black"/>
                </a:solidFill>
              </a:r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30FE15-2B1A-443C-8754-4E9C579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0CEBDDE-D773-4E1C-9635-63165B426241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6ACD521F-49BA-4CBB-A5CC-A6470189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626" y="1966979"/>
            <a:ext cx="10138605" cy="76768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TW" sz="3000" dirty="0">
                <a:solidFill>
                  <a:schemeClr val="tx1"/>
                </a:solidFill>
              </a:rPr>
              <a:t>A</a:t>
            </a:r>
            <a:r>
              <a:rPr lang="zh-TW" altLang="en-US" sz="3000" dirty="0">
                <a:solidFill>
                  <a:schemeClr val="tx1"/>
                </a:solidFill>
              </a:rPr>
              <a:t> </a:t>
            </a:r>
            <a:r>
              <a:rPr lang="en-US" altLang="zh-TW" sz="3000" dirty="0">
                <a:solidFill>
                  <a:schemeClr val="tx1"/>
                </a:solidFill>
              </a:rPr>
              <a:t>personal explainable recommender system.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endParaRPr lang="en-US" altLang="zh-TW" sz="3000" dirty="0">
              <a:solidFill>
                <a:schemeClr val="tx1"/>
              </a:solidFill>
            </a:endParaRPr>
          </a:p>
          <a:p>
            <a:pPr marL="1245870" lvl="2" indent="-514350">
              <a:buClr>
                <a:schemeClr val="tx1"/>
              </a:buClr>
              <a:buFont typeface="+mj-lt"/>
              <a:buAutoNum type="arabicPeriod"/>
            </a:pPr>
            <a:endParaRPr lang="en-US" altLang="zh-TW" sz="2600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zh-TW" sz="2600" dirty="0">
              <a:solidFill>
                <a:schemeClr val="tx1"/>
              </a:solidFill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DDAC954-FE2C-4577-8920-AAF909DB5EC1}"/>
              </a:ext>
            </a:extLst>
          </p:cNvPr>
          <p:cNvGrpSpPr/>
          <p:nvPr/>
        </p:nvGrpSpPr>
        <p:grpSpPr>
          <a:xfrm>
            <a:off x="2287395" y="3781723"/>
            <a:ext cx="2784604" cy="1801835"/>
            <a:chOff x="2287395" y="3661509"/>
            <a:chExt cx="2784603" cy="1922051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38D7A6D-40C2-42FE-9D40-3A8C3B62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831" y="3661509"/>
              <a:ext cx="1426528" cy="1426529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6105BF1-C1A7-487D-A571-92586DD4E221}"/>
                </a:ext>
              </a:extLst>
            </p:cNvPr>
            <p:cNvSpPr txBox="1"/>
            <p:nvPr/>
          </p:nvSpPr>
          <p:spPr>
            <a:xfrm>
              <a:off x="2287395" y="5121895"/>
              <a:ext cx="2784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User latent factor</a:t>
              </a:r>
              <a:endParaRPr lang="zh-TW" altLang="en-US" sz="2400" b="1" dirty="0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747EF01-27C4-4318-8AC4-6C4788F85336}"/>
              </a:ext>
            </a:extLst>
          </p:cNvPr>
          <p:cNvGrpSpPr/>
          <p:nvPr/>
        </p:nvGrpSpPr>
        <p:grpSpPr>
          <a:xfrm>
            <a:off x="6828253" y="3616890"/>
            <a:ext cx="2784603" cy="1973937"/>
            <a:chOff x="6828253" y="3629016"/>
            <a:chExt cx="2784603" cy="196176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E663A4E2-1009-435C-8516-65580A16B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056" y="3629016"/>
              <a:ext cx="1426529" cy="1492880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9CEB46C-D39C-4371-B37B-47ED99C4E632}"/>
                </a:ext>
              </a:extLst>
            </p:cNvPr>
            <p:cNvSpPr txBox="1"/>
            <p:nvPr/>
          </p:nvSpPr>
          <p:spPr>
            <a:xfrm>
              <a:off x="6828253" y="5129116"/>
              <a:ext cx="2784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Item latent factor</a:t>
              </a:r>
              <a:endParaRPr lang="zh-TW" altLang="en-US" sz="2400" b="1" dirty="0"/>
            </a:p>
          </p:txBody>
        </p:sp>
      </p:grp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5F108031-191E-47C2-A31A-DED1A129514B}"/>
              </a:ext>
            </a:extLst>
          </p:cNvPr>
          <p:cNvSpPr/>
          <p:nvPr/>
        </p:nvSpPr>
        <p:spPr>
          <a:xfrm>
            <a:off x="5383741" y="4123334"/>
            <a:ext cx="1143000" cy="767688"/>
          </a:xfrm>
          <a:prstGeom prst="rightArrow">
            <a:avLst/>
          </a:prstGeom>
          <a:solidFill>
            <a:srgbClr val="24CFDC"/>
          </a:solidFill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E4686AC-29B7-46CC-A9F6-92D49CF013B0}"/>
              </a:ext>
            </a:extLst>
          </p:cNvPr>
          <p:cNvGrpSpPr/>
          <p:nvPr/>
        </p:nvGrpSpPr>
        <p:grpSpPr>
          <a:xfrm>
            <a:off x="7171805" y="2867323"/>
            <a:ext cx="3066351" cy="1798497"/>
            <a:chOff x="7171805" y="2867323"/>
            <a:chExt cx="3066351" cy="1798497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54DBD717-F1FA-4875-922F-0FCCCF02232F}"/>
                </a:ext>
              </a:extLst>
            </p:cNvPr>
            <p:cNvGrpSpPr/>
            <p:nvPr/>
          </p:nvGrpSpPr>
          <p:grpSpPr>
            <a:xfrm>
              <a:off x="7220454" y="2867323"/>
              <a:ext cx="3017702" cy="1683895"/>
              <a:chOff x="7409430" y="2867323"/>
              <a:chExt cx="3356263" cy="1828800"/>
            </a:xfrm>
          </p:grpSpPr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145AC50C-02C1-4CCC-88E3-A18ACCB55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26" t="23015" r="12959" b="32632"/>
              <a:stretch/>
            </p:blipFill>
            <p:spPr>
              <a:xfrm>
                <a:off x="7409430" y="2867323"/>
                <a:ext cx="3356263" cy="1828800"/>
              </a:xfrm>
              <a:prstGeom prst="rect">
                <a:avLst/>
              </a:prstGeom>
            </p:spPr>
          </p:pic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B571DEA-6508-4D62-880F-564B82D1DC23}"/>
                  </a:ext>
                </a:extLst>
              </p:cNvPr>
              <p:cNvSpPr txBox="1"/>
              <p:nvPr/>
            </p:nvSpPr>
            <p:spPr>
              <a:xfrm>
                <a:off x="7892251" y="2878583"/>
                <a:ext cx="15066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80%</a:t>
                </a:r>
                <a:endParaRPr lang="zh-TW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634A1A4B-B9A2-4733-9071-9204859C9129}"/>
                </a:ext>
              </a:extLst>
            </p:cNvPr>
            <p:cNvSpPr txBox="1"/>
            <p:nvPr/>
          </p:nvSpPr>
          <p:spPr>
            <a:xfrm>
              <a:off x="7171805" y="4265710"/>
              <a:ext cx="2896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Recommend Rating</a:t>
              </a:r>
              <a:endPara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84179470-A23F-4896-88D2-2A640B534551}"/>
              </a:ext>
            </a:extLst>
          </p:cNvPr>
          <p:cNvGrpSpPr/>
          <p:nvPr/>
        </p:nvGrpSpPr>
        <p:grpSpPr>
          <a:xfrm>
            <a:off x="6705330" y="5003853"/>
            <a:ext cx="4607874" cy="1343356"/>
            <a:chOff x="6705330" y="4768632"/>
            <a:chExt cx="4607874" cy="1343356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8F34BAFB-76B7-4E04-9912-628017D22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9531" t="20221" r="11953" b="55000"/>
            <a:stretch/>
          </p:blipFill>
          <p:spPr>
            <a:xfrm>
              <a:off x="6705330" y="4768632"/>
              <a:ext cx="4607874" cy="1007433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07E9042D-5DFA-4F52-A5E1-7240EF357A39}"/>
                </a:ext>
              </a:extLst>
            </p:cNvPr>
            <p:cNvSpPr txBox="1"/>
            <p:nvPr/>
          </p:nvSpPr>
          <p:spPr>
            <a:xfrm>
              <a:off x="7220454" y="5711878"/>
              <a:ext cx="2896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Recommend Reason</a:t>
              </a:r>
              <a:endPara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05521 -0.1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8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3.7037E-6 L -0.42188 0.14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D35420-9467-4FAA-BAB0-AB9150C6A438}"/>
              </a:ext>
            </a:extLst>
          </p:cNvPr>
          <p:cNvSpPr txBox="1"/>
          <p:nvPr/>
        </p:nvSpPr>
        <p:spPr>
          <a:xfrm>
            <a:off x="5012079" y="1175299"/>
            <a:ext cx="695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Explanation Sentence Generation Evaluation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7927655-371A-43F8-9787-E9E76E320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81"/>
          <a:stretch/>
        </p:blipFill>
        <p:spPr>
          <a:xfrm>
            <a:off x="0" y="4538365"/>
            <a:ext cx="12192000" cy="17145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CEF0EDB-032D-42D5-89B6-7DED41D62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481"/>
          <a:stretch/>
        </p:blipFill>
        <p:spPr>
          <a:xfrm>
            <a:off x="0" y="2193796"/>
            <a:ext cx="12192000" cy="171450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8FAB0D3-13E3-4FAA-B3A8-D39DB1A02ADC}"/>
              </a:ext>
            </a:extLst>
          </p:cNvPr>
          <p:cNvSpPr/>
          <p:nvPr/>
        </p:nvSpPr>
        <p:spPr>
          <a:xfrm>
            <a:off x="83987" y="3556233"/>
            <a:ext cx="11879413" cy="24106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E91D70F-0FFA-4E7A-A7B7-B4F42DFE3081}"/>
              </a:ext>
            </a:extLst>
          </p:cNvPr>
          <p:cNvSpPr/>
          <p:nvPr/>
        </p:nvSpPr>
        <p:spPr>
          <a:xfrm>
            <a:off x="83987" y="5810367"/>
            <a:ext cx="11879413" cy="24106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541F1E1-CAF3-4C08-95F6-87B902C33AE6}"/>
              </a:ext>
            </a:extLst>
          </p:cNvPr>
          <p:cNvSpPr/>
          <p:nvPr/>
        </p:nvSpPr>
        <p:spPr>
          <a:xfrm>
            <a:off x="9385300" y="5194300"/>
            <a:ext cx="762000" cy="857134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B17319-6752-49A3-823C-F78B2272D754}" type="slidenum">
              <a:rPr lang="en-US" smtClean="0">
                <a:solidFill>
                  <a:prstClr val="black"/>
                </a:solidFill>
              </a:r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5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D35420-9467-4FAA-BAB0-AB9150C6A438}"/>
              </a:ext>
            </a:extLst>
          </p:cNvPr>
          <p:cNvSpPr txBox="1"/>
          <p:nvPr/>
        </p:nvSpPr>
        <p:spPr>
          <a:xfrm>
            <a:off x="5012079" y="1175299"/>
            <a:ext cx="695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Explanation Sentence Generation Evaluation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7A0B6F6-D4CE-4F32-AF35-AB42152C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47" y="2302997"/>
            <a:ext cx="3873632" cy="309450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CFC40C0-10EA-4F15-87FA-83AAF095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089" y="2302996"/>
            <a:ext cx="3802937" cy="309450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B9D8664-48D4-4E51-B5EA-62063302D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736" y="2302996"/>
            <a:ext cx="3869264" cy="3094505"/>
          </a:xfrm>
          <a:prstGeom prst="rect">
            <a:avLst/>
          </a:prstGeom>
        </p:spPr>
      </p:pic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8532E6-67BE-44CD-A2DA-88549A0DC616}" type="slidenum">
              <a:rPr lang="en-US" smtClean="0">
                <a:solidFill>
                  <a:prstClr val="black"/>
                </a:solidFill>
              </a:r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37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1325-C1A0-495C-9176-DAA28A668DA3}" type="slidenum">
              <a:rPr lang="en-US" smtClean="0">
                <a:solidFill>
                  <a:prstClr val="black"/>
                </a:solidFill>
              </a:r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44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CA62-DD0F-4AE4-9F92-94853051ECDE}" type="slidenum">
              <a:rPr lang="en-US" smtClean="0">
                <a:solidFill>
                  <a:prstClr val="black"/>
                </a:solidFill>
              </a:r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765195" y="2125691"/>
            <a:ext cx="11076737" cy="452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/>
              <a:t>Proposed a deep learning framework called HSS, can not only give accurate rating predictions but also generate explanation sentences.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/>
              <a:t>For </a:t>
            </a:r>
            <a:r>
              <a:rPr lang="en-US" altLang="zh-TW" sz="2400" b="1" dirty="0"/>
              <a:t>rating prediction</a:t>
            </a:r>
            <a:r>
              <a:rPr lang="en-US" altLang="zh-TW" sz="2400" dirty="0"/>
              <a:t>, the model can achieve a comparable result to the state-of-art model.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/>
              <a:t>For the </a:t>
            </a:r>
            <a:r>
              <a:rPr lang="en-US" altLang="zh-TW" sz="2400" b="1" dirty="0"/>
              <a:t>explanation generation </a:t>
            </a:r>
            <a:r>
              <a:rPr lang="en-US" altLang="zh-TW" sz="2400" dirty="0"/>
              <a:t>module, Proposed hierarchical GRU with feature-aware attention mechanism to generate personalized explanation sentences.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altLang="zh-TW" sz="2400" dirty="0"/>
              <a:t>Also introduced an </a:t>
            </a:r>
            <a:r>
              <a:rPr lang="en-US" altLang="zh-TW" sz="2400" b="1" dirty="0">
                <a:solidFill>
                  <a:schemeClr val="tx1"/>
                </a:solidFill>
              </a:rPr>
              <a:t>auto-</a:t>
            </a:r>
            <a:r>
              <a:rPr lang="en-US" altLang="zh-TW" sz="2400" b="1" dirty="0" err="1">
                <a:solidFill>
                  <a:schemeClr val="tx1"/>
                </a:solidFill>
              </a:rPr>
              <a:t>denosing</a:t>
            </a:r>
            <a:r>
              <a:rPr lang="en-US" altLang="zh-TW" sz="2400" dirty="0"/>
              <a:t> method to reduce the effect of unrelated sentences in training process. </a:t>
            </a:r>
          </a:p>
        </p:txBody>
      </p:sp>
    </p:spTree>
    <p:extLst>
      <p:ext uri="{BB962C8B-B14F-4D97-AF65-F5344CB8AC3E}">
        <p14:creationId xmlns:p14="http://schemas.microsoft.com/office/powerpoint/2010/main" val="110422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30FE15-2B1A-443C-8754-4E9C579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0CEBDDE-D773-4E1C-9635-63165B426241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6ACD521F-49BA-4CBB-A5CC-A6470189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626" y="1966978"/>
            <a:ext cx="10138605" cy="70986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TW" sz="3000" dirty="0">
                <a:solidFill>
                  <a:schemeClr val="tx1"/>
                </a:solidFill>
              </a:rPr>
              <a:t>Training set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D8960E3-659D-4406-9E37-6545210FA7AB}"/>
              </a:ext>
            </a:extLst>
          </p:cNvPr>
          <p:cNvSpPr txBox="1"/>
          <p:nvPr/>
        </p:nvSpPr>
        <p:spPr>
          <a:xfrm>
            <a:off x="1402773" y="2971800"/>
            <a:ext cx="2704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User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Item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Feature words</a:t>
            </a:r>
            <a:endParaRPr lang="zh-TW" altLang="en-US" sz="2400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0EB8FCA-7961-4C79-A5C3-F71E146893E3}"/>
              </a:ext>
            </a:extLst>
          </p:cNvPr>
          <p:cNvGrpSpPr/>
          <p:nvPr/>
        </p:nvGrpSpPr>
        <p:grpSpPr>
          <a:xfrm>
            <a:off x="4730848" y="2578875"/>
            <a:ext cx="1669472" cy="849128"/>
            <a:chOff x="3685310" y="2745667"/>
            <a:chExt cx="1669472" cy="84912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3734C76-6FD8-4EA7-B4E2-B19189EE1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310" y="2745667"/>
              <a:ext cx="834736" cy="834736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70E1944-4C24-4129-84BB-701A501A9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428" y="2760059"/>
              <a:ext cx="834736" cy="834736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6852E48-4A2C-463C-BAC2-DD21FBF74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737" y="2760059"/>
              <a:ext cx="834736" cy="834736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EDD2226-BE64-462D-B956-B909FDD7A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046" y="2745667"/>
              <a:ext cx="834736" cy="834736"/>
            </a:xfrm>
            <a:prstGeom prst="rect">
              <a:avLst/>
            </a:prstGeom>
          </p:spPr>
        </p:pic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9FD1CAD3-5E0A-4BC7-9258-1B77C1873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19" y="2578875"/>
            <a:ext cx="834736" cy="83473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5D0BA0E-1ED1-47BF-AF0D-8B50463BC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09" y="2321910"/>
            <a:ext cx="1921836" cy="1321826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7BB8A4C9-3AED-41D7-9D48-854625B66441}"/>
              </a:ext>
            </a:extLst>
          </p:cNvPr>
          <p:cNvGrpSpPr/>
          <p:nvPr/>
        </p:nvGrpSpPr>
        <p:grpSpPr>
          <a:xfrm>
            <a:off x="4304847" y="3980752"/>
            <a:ext cx="3568025" cy="1137329"/>
            <a:chOff x="5887702" y="4013060"/>
            <a:chExt cx="3568025" cy="1137329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6527BF1D-1EC4-464E-8CC2-0EF095EB1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531" t="20221" r="11953" b="55000"/>
            <a:stretch/>
          </p:blipFill>
          <p:spPr>
            <a:xfrm>
              <a:off x="5887702" y="4013060"/>
              <a:ext cx="3110825" cy="680129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24435FD5-887B-42B4-B73D-5F6C961A8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531" t="20221" r="11953" b="55000"/>
            <a:stretch/>
          </p:blipFill>
          <p:spPr>
            <a:xfrm>
              <a:off x="6040102" y="4165460"/>
              <a:ext cx="3110825" cy="680129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DAEA6D49-86B8-4062-827C-A9B4D07CD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531" t="20221" r="11953" b="55000"/>
            <a:stretch/>
          </p:blipFill>
          <p:spPr>
            <a:xfrm>
              <a:off x="6192502" y="4317860"/>
              <a:ext cx="3110825" cy="680129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6496637E-DB76-45B7-A6D3-4E8C183A5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531" t="20221" r="11953" b="55000"/>
            <a:stretch/>
          </p:blipFill>
          <p:spPr>
            <a:xfrm>
              <a:off x="6344902" y="4470260"/>
              <a:ext cx="3110825" cy="680129"/>
            </a:xfrm>
            <a:prstGeom prst="rect">
              <a:avLst/>
            </a:prstGeom>
          </p:spPr>
        </p:pic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700A155B-DB7A-4D72-877E-25011C64B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23015" r="12959" b="32632"/>
          <a:stretch/>
        </p:blipFill>
        <p:spPr>
          <a:xfrm>
            <a:off x="8357327" y="3750904"/>
            <a:ext cx="2020026" cy="1321826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77E5E8F9-7737-46D2-831F-EA257FA346F6}"/>
              </a:ext>
            </a:extLst>
          </p:cNvPr>
          <p:cNvSpPr txBox="1"/>
          <p:nvPr/>
        </p:nvSpPr>
        <p:spPr>
          <a:xfrm>
            <a:off x="8662127" y="3701191"/>
            <a:ext cx="117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510B8FB-06C5-4D11-9DE0-D2D01752DF70}"/>
              </a:ext>
            </a:extLst>
          </p:cNvPr>
          <p:cNvSpPr txBox="1"/>
          <p:nvPr/>
        </p:nvSpPr>
        <p:spPr>
          <a:xfrm>
            <a:off x="5182977" y="5855182"/>
            <a:ext cx="505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          Feature words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BCEABDB-6FF9-4BC1-B586-1D62466FDEE2}"/>
              </a:ext>
            </a:extLst>
          </p:cNvPr>
          <p:cNvCxnSpPr/>
          <p:nvPr/>
        </p:nvCxnSpPr>
        <p:spPr>
          <a:xfrm>
            <a:off x="7171246" y="6086014"/>
            <a:ext cx="70556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336E92A-F7F1-452E-B4A7-0986BB17877E}"/>
              </a:ext>
            </a:extLst>
          </p:cNvPr>
          <p:cNvSpPr txBox="1"/>
          <p:nvPr/>
        </p:nvSpPr>
        <p:spPr>
          <a:xfrm>
            <a:off x="6978507" y="5570488"/>
            <a:ext cx="109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TW" dirty="0"/>
              <a:t>Toolkit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67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30F73B-CFF8-450A-AED5-73080844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5123612-F314-4927-8BAE-24A3FE54855B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43E2528-E9B8-4463-B7DA-84AA4CE5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627" y="1703255"/>
            <a:ext cx="10138605" cy="6243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TW" sz="3000" dirty="0">
                <a:solidFill>
                  <a:schemeClr val="tx1"/>
                </a:solidFill>
              </a:rPr>
              <a:t>A</a:t>
            </a:r>
            <a:r>
              <a:rPr lang="zh-TW" altLang="en-US" sz="3000" dirty="0">
                <a:solidFill>
                  <a:schemeClr val="tx1"/>
                </a:solidFill>
              </a:rPr>
              <a:t> </a:t>
            </a:r>
            <a:r>
              <a:rPr lang="en-US" altLang="zh-TW" sz="3000" dirty="0">
                <a:solidFill>
                  <a:schemeClr val="tx1"/>
                </a:solidFill>
              </a:rPr>
              <a:t>personal explainable recommender system.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zh-TW" sz="2600" dirty="0">
              <a:solidFill>
                <a:schemeClr val="tx1"/>
              </a:solidFill>
            </a:endParaRPr>
          </a:p>
        </p:txBody>
      </p:sp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6EF3EBF-7F10-46F4-9821-F16FAA314776}"/>
              </a:ext>
            </a:extLst>
          </p:cNvPr>
          <p:cNvSpPr txBox="1"/>
          <p:nvPr/>
        </p:nvSpPr>
        <p:spPr>
          <a:xfrm>
            <a:off x="1154627" y="2174954"/>
            <a:ext cx="306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2800" dirty="0"/>
              <a:t>Personalize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EBF037-8D9C-46BC-846C-810C1612CA73}"/>
              </a:ext>
            </a:extLst>
          </p:cNvPr>
          <p:cNvSpPr/>
          <p:nvPr/>
        </p:nvSpPr>
        <p:spPr>
          <a:xfrm>
            <a:off x="2924841" y="2210235"/>
            <a:ext cx="3029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2800" dirty="0"/>
              <a:t>Explainable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2E2A506-C547-4924-8D38-49F1F257C29D}"/>
              </a:ext>
            </a:extLst>
          </p:cNvPr>
          <p:cNvSpPr/>
          <p:nvPr/>
        </p:nvSpPr>
        <p:spPr>
          <a:xfrm>
            <a:off x="5504583" y="2238280"/>
            <a:ext cx="420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2800" dirty="0" err="1"/>
              <a:t>Recommondation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6961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0468 0.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4674 0.28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35781 0.509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228AD5-3336-4ECE-AD71-6D76882E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Model over view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48D8A4-8D92-417E-9F07-D75D3F4C0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11"/>
          <a:stretch/>
        </p:blipFill>
        <p:spPr>
          <a:xfrm>
            <a:off x="476685" y="1876898"/>
            <a:ext cx="8023079" cy="4685371"/>
          </a:xfrm>
          <a:prstGeom prst="rect">
            <a:avLst/>
          </a:prstGeom>
        </p:spPr>
      </p:pic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B386250-3328-455B-96FE-03A3A05B1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36" b="52236"/>
          <a:stretch/>
        </p:blipFill>
        <p:spPr>
          <a:xfrm>
            <a:off x="8572500" y="1876899"/>
            <a:ext cx="3142814" cy="223790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E1554AC-2A35-47B2-B13B-3CFE3CD7A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36" t="47764"/>
          <a:stretch/>
        </p:blipFill>
        <p:spPr>
          <a:xfrm>
            <a:off x="8572500" y="4114801"/>
            <a:ext cx="3142814" cy="244746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2E5BA98-AC07-4E2E-AD89-F689C5DDEDFB}"/>
              </a:ext>
            </a:extLst>
          </p:cNvPr>
          <p:cNvSpPr txBox="1"/>
          <p:nvPr/>
        </p:nvSpPr>
        <p:spPr>
          <a:xfrm>
            <a:off x="394855" y="1735282"/>
            <a:ext cx="257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Explainable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537962D-6A17-4606-B93C-161E5EA2F07B}"/>
              </a:ext>
            </a:extLst>
          </p:cNvPr>
          <p:cNvSpPr txBox="1"/>
          <p:nvPr/>
        </p:nvSpPr>
        <p:spPr>
          <a:xfrm>
            <a:off x="8947416" y="1262834"/>
            <a:ext cx="294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BD09F16-CE93-47FC-AE84-8AEEDE3DF4E9}"/>
              </a:ext>
            </a:extLst>
          </p:cNvPr>
          <p:cNvSpPr txBox="1"/>
          <p:nvPr/>
        </p:nvSpPr>
        <p:spPr>
          <a:xfrm>
            <a:off x="9292759" y="4104084"/>
            <a:ext cx="294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Personalization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6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02969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02878 -0.036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-185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3307 0.041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20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449F61-EEC3-49C3-B9B0-2F0B8329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B95680-9C3E-4E3D-B3A6-998514A7C4C2}"/>
              </a:ext>
            </a:extLst>
          </p:cNvPr>
          <p:cNvSpPr txBox="1"/>
          <p:nvPr/>
        </p:nvSpPr>
        <p:spPr>
          <a:xfrm>
            <a:off x="3945279" y="1175299"/>
            <a:ext cx="525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Neural Rating Regression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40A3AD3-6663-4132-ADD8-85F4E079E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99" y="2752914"/>
            <a:ext cx="2914356" cy="59884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011CB4B-5987-440C-8E87-12F10A6DFAFD}"/>
              </a:ext>
            </a:extLst>
          </p:cNvPr>
          <p:cNvSpPr txBox="1"/>
          <p:nvPr/>
        </p:nvSpPr>
        <p:spPr>
          <a:xfrm>
            <a:off x="1154627" y="1885164"/>
            <a:ext cx="6114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TW" sz="2800" dirty="0"/>
              <a:t>MLP:</a:t>
            </a:r>
          </a:p>
          <a:p>
            <a:endParaRPr lang="en-US" altLang="zh-TW" sz="2800" dirty="0"/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sz="2800" dirty="0"/>
              <a:t>Input: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U : user latent vector.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V : item latent vector.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914400" lvl="1" indent="-457200">
              <a:buFont typeface="Wingdings" panose="05000000000000000000" pitchFamily="2" charset="2"/>
              <a:buChar char="l"/>
            </a:pPr>
            <a:r>
              <a:rPr lang="en-US" altLang="zh-TW" sz="2800" dirty="0"/>
              <a:t>Output: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Rating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B366E33-67AA-4D6B-8732-60EF24FF7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12" y="3411854"/>
            <a:ext cx="1805128" cy="38780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A5291AD-547D-471D-8D19-50A6C7473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12" y="3868195"/>
            <a:ext cx="1726340" cy="40051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5ADFD455-8C88-47C9-BD75-F9F93F399093}"/>
              </a:ext>
            </a:extLst>
          </p:cNvPr>
          <p:cNvSpPr txBox="1"/>
          <p:nvPr/>
        </p:nvSpPr>
        <p:spPr>
          <a:xfrm>
            <a:off x="7329514" y="4337244"/>
            <a:ext cx="4605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Brush Script MT" panose="03060802040406070304" pitchFamily="66" charset="0"/>
              </a:rPr>
              <a:t>m</a:t>
            </a:r>
            <a:r>
              <a:rPr lang="en-US" altLang="zh-TW" sz="2400" dirty="0"/>
              <a:t> : number of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Brush Script MT" panose="03060802040406070304" pitchFamily="66" charset="0"/>
              </a:rPr>
              <a:t>n</a:t>
            </a:r>
            <a:r>
              <a:rPr lang="en-US" altLang="zh-TW" sz="2400" dirty="0"/>
              <a:t> : number of item.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Brush Script MT" panose="03060802040406070304" pitchFamily="66" charset="0"/>
              </a:rPr>
              <a:t>d</a:t>
            </a:r>
            <a:r>
              <a:rPr lang="en-US" altLang="zh-TW" sz="2400" dirty="0"/>
              <a:t> :</a:t>
            </a:r>
            <a:r>
              <a:rPr lang="zh-TW" altLang="en-US" sz="2400" dirty="0"/>
              <a:t> </a:t>
            </a:r>
            <a:r>
              <a:rPr lang="en-US" altLang="zh-TW" sz="2400" dirty="0"/>
              <a:t>latent vector dimension.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7D6D16E-7D3B-427C-A143-32993561F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194" y="2441870"/>
            <a:ext cx="4892169" cy="3465034"/>
          </a:xfrm>
          <a:prstGeom prst="rect">
            <a:avLst/>
          </a:prstGeom>
        </p:spPr>
      </p:pic>
      <p:sp>
        <p:nvSpPr>
          <p:cNvPr id="12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476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449F61-EEC3-49C3-B9B0-2F0B8329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B95680-9C3E-4E3D-B3A6-998514A7C4C2}"/>
              </a:ext>
            </a:extLst>
          </p:cNvPr>
          <p:cNvSpPr txBox="1"/>
          <p:nvPr/>
        </p:nvSpPr>
        <p:spPr>
          <a:xfrm>
            <a:off x="3945279" y="1175299"/>
            <a:ext cx="525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Neural Rating Regression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40A3AD3-6663-4132-ADD8-85F4E079E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92" y="1234269"/>
            <a:ext cx="2052977" cy="42184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9AAC439-3C90-472D-9D2A-10EDF14C6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87" y="2485064"/>
            <a:ext cx="5405940" cy="60145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F12D4A-3979-40CE-8B87-775CA2BBF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52" y="3333164"/>
            <a:ext cx="4643939" cy="60145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EFFAB13-DFBB-49A9-BC91-EEC68791D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52" y="4124001"/>
            <a:ext cx="3108298" cy="59307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8493E71-10BA-4566-81D8-A91B8CC332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36" y="5467537"/>
            <a:ext cx="4297356" cy="926727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E9B7C523-B4FE-46D1-BFBF-DF4B6BA00346}"/>
              </a:ext>
            </a:extLst>
          </p:cNvPr>
          <p:cNvSpPr txBox="1"/>
          <p:nvPr/>
        </p:nvSpPr>
        <p:spPr>
          <a:xfrm>
            <a:off x="1790700" y="2148959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MLP:</a:t>
            </a:r>
            <a:endParaRPr lang="zh-TW" altLang="en-US" sz="2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72532F8-2A7C-4B3F-ABAB-9534A5387A73}"/>
              </a:ext>
            </a:extLst>
          </p:cNvPr>
          <p:cNvSpPr txBox="1"/>
          <p:nvPr/>
        </p:nvSpPr>
        <p:spPr>
          <a:xfrm>
            <a:off x="1790699" y="5032187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loss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147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1383</Words>
  <Application>Microsoft Office PowerPoint</Application>
  <PresentationFormat>寬螢幕</PresentationFormat>
  <Paragraphs>381</Paragraphs>
  <Slides>33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宋体</vt:lpstr>
      <vt:lpstr>微軟正黑體</vt:lpstr>
      <vt:lpstr>新細明體</vt:lpstr>
      <vt:lpstr>Arial</vt:lpstr>
      <vt:lpstr>Blackadder ITC</vt:lpstr>
      <vt:lpstr>Brush Script MT</vt:lpstr>
      <vt:lpstr>Calibri</vt:lpstr>
      <vt:lpstr>Cambria Math</vt:lpstr>
      <vt:lpstr>Century Gothic</vt:lpstr>
      <vt:lpstr>Wingdings</vt:lpstr>
      <vt:lpstr>Wingdings 3</vt:lpstr>
      <vt:lpstr>離子會議室</vt:lpstr>
      <vt:lpstr>PowerPoint 簡報</vt:lpstr>
      <vt:lpstr>Outline</vt:lpstr>
      <vt:lpstr>PowerPoint 簡報</vt:lpstr>
      <vt:lpstr>PowerPoint 簡報</vt:lpstr>
      <vt:lpstr>PowerPoint 簡報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盛貫宇</dc:creator>
  <cp:keywords>0325</cp:keywords>
  <cp:lastModifiedBy>貫宇 盛</cp:lastModifiedBy>
  <cp:revision>394</cp:revision>
  <dcterms:created xsi:type="dcterms:W3CDTF">2018-11-14T08:12:39Z</dcterms:created>
  <dcterms:modified xsi:type="dcterms:W3CDTF">2020-03-25T13:54:34Z</dcterms:modified>
</cp:coreProperties>
</file>